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56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3" autoAdjust="0"/>
    <p:restoredTop sz="94692"/>
  </p:normalViewPr>
  <p:slideViewPr>
    <p:cSldViewPr snapToGrid="0">
      <p:cViewPr varScale="1">
        <p:scale>
          <a:sx n="106" d="100"/>
          <a:sy n="106" d="100"/>
        </p:scale>
        <p:origin x="8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Wardill" userId="ff8cab6a-cd88-4bb0-82a0-7f0dbc7eb069" providerId="ADAL" clId="{01DB895A-5029-8F45-B733-75BBFECCD6C2}"/>
    <pc:docChg chg="addSld delSld modSld">
      <pc:chgData name="Hannah Wardill" userId="ff8cab6a-cd88-4bb0-82a0-7f0dbc7eb069" providerId="ADAL" clId="{01DB895A-5029-8F45-B733-75BBFECCD6C2}" dt="2024-08-06T14:41:37.981" v="2"/>
      <pc:docMkLst>
        <pc:docMk/>
      </pc:docMkLst>
      <pc:sldChg chg="add del">
        <pc:chgData name="Hannah Wardill" userId="ff8cab6a-cd88-4bb0-82a0-7f0dbc7eb069" providerId="ADAL" clId="{01DB895A-5029-8F45-B733-75BBFECCD6C2}" dt="2024-08-06T14:41:37.981" v="2"/>
        <pc:sldMkLst>
          <pc:docMk/>
          <pc:sldMk cId="3034648392" sldId="256"/>
        </pc:sldMkLst>
      </pc:sldChg>
      <pc:sldChg chg="add del">
        <pc:chgData name="Hannah Wardill" userId="ff8cab6a-cd88-4bb0-82a0-7f0dbc7eb069" providerId="ADAL" clId="{01DB895A-5029-8F45-B733-75BBFECCD6C2}" dt="2024-08-06T14:41:37.981" v="2"/>
        <pc:sldMkLst>
          <pc:docMk/>
          <pc:sldMk cId="411001475" sldId="26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BF7DD-E7D2-4091-9950-4694D05B6285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85F06-18FD-4C6E-BDCC-2B1F30C15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462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085F06-18FD-4C6E-BDCC-2B1F30C15E4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125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F8D45-342D-4D4C-70AA-E21378EDC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AD17B2-2231-438B-6D7E-4ED3BD649F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D382D-19B0-9782-60A8-833AE3D9C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C7BBE-73C0-C496-8B4A-75FCC2346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98EFF-01FE-C93C-E082-209E3D364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546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A4E1B-78BE-087C-3BA7-ECDB3E680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4ABE3-2E7F-D088-A5B3-D60E5488D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98586-4034-AAD3-A4E3-FA9058A5F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E468E-3CAB-54D3-5AD5-0A2077832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B9005-F526-E6E5-01D8-5ED6FEFCF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889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44893-1960-62F2-B724-A96672740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9CE67-ECBA-20AE-EFFB-056A35F8CA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2FFA-083B-FCC6-B4F2-E83E924B7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A0C7E-9D71-A895-7898-7511C10C8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DF42E2-7A00-E33B-ACEB-B452906A0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303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E9E65-6AC8-C39B-8FCE-BEF9FD04B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B9EF9D-F268-1353-0EA3-76C543CBC4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A2430D-BD7B-6C4A-2DC3-5A7E1B1A5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E5DC97-8EC8-6447-7AF1-7C89003EA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118329-940A-D606-BF54-C202D5E7E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AB1B72-5B8F-0BC4-62D2-CB960DB4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67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46920-E3D8-99F6-ADC3-76AE9F8EC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6352BE-4A0D-D6D6-F285-15CBCD86E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463420-3978-BE03-3FA7-5AAA3B3AD6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96EA41-5C39-5A79-EA7D-3090E7B4E9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25C9AC-452E-8296-9CDA-19753531F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6A7854-7BCB-1795-A78E-40CAA79F5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13D45A-3A9D-2C29-AE4B-7126E58BC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AA25AD-7FF6-DE62-E74E-AFF945169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59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B7302-7981-D584-40EB-7A48B8F3E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10812F-FCEE-D314-A7F5-0CCE33F93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7A3BD9-1457-9115-1403-3F56DE286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998527-91FB-DA7A-29A9-070BB6067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951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C97466-5B94-113D-7A7C-66CE1982D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F94067-9703-C3BD-8D28-6FA0467B8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9C1BD7-D9E0-D191-AB6E-BD9C66AC4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975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FF853-1F33-A06C-0EAC-DF33187F8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6FEB3-00EC-102E-3A4E-1587B58B6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9C65F7-BF0F-150A-BB57-63A9E5D1A5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5E349-AEB2-A3F3-DA2E-ECE407153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DBA52-67CF-DF95-10B4-FA282D299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A1BFF-856F-9F7F-8483-30DD04B71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23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7F696-8D10-D089-1D4A-A00524D2A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C5E552-6E31-40F6-9D54-611BA1BA31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41B9A8-E88E-91E9-F29E-6023EA3D37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793932-906C-BBA4-CE27-AB164C64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D92D3-3369-158B-A674-A16FDC2BF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34F4DC-44FB-7C05-ECAF-5C779ED98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57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33832-19DA-FDFF-60D5-EA5FC851D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41D95-F92B-2A06-9EF6-BEE328185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BDD75-0D18-5758-1A31-BC6E05304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FC11A-26E1-2FDC-7DAB-0E39514EC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77436-C27F-E3FD-0629-7837166F0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64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120307-BFD9-BCDF-CAD0-9B72D07DD2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6A645F-D96E-2968-F881-32248EE513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49EFD-F9E7-4CA7-678A-B287A29F0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A8320-6A97-D338-697C-193969E4C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329CBA-EA16-0DB8-D5D3-85098F4EE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502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D23F50-1F1A-360A-730C-9E4355DA2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9C286C-68CC-6A8D-207D-AED398ADE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CB3800-8B59-C7DD-84D0-37000E326D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B361E-C685-27BD-6D5C-161F75FB9B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1FFD73-9EBA-89FB-E9DF-533C6DFF7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80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games.org/library/number-writing/" TargetMode="External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bbc.co.uk/iplayer/episodes/b08bzfnh/numberblocks?scrlybrkr=ccf896f9" TargetMode="External"/><Relationship Id="rId7" Type="http://schemas.openxmlformats.org/officeDocument/2006/relationships/hyperlink" Target="https://play.numbots.com/#/account/school-login/1462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://www.bit.ly/NumiconPictures" TargetMode="External"/><Relationship Id="rId7" Type="http://schemas.openxmlformats.org/officeDocument/2006/relationships/hyperlink" Target="https://play.numbots.com/#/account/school-login/1462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4.jpeg"/><Relationship Id="rId4" Type="http://schemas.openxmlformats.org/officeDocument/2006/relationships/hyperlink" Target="https://mondaymandala.com/numberblocks-coloring-pages/" TargetMode="External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500466597?scrlybrkr=ccf896f9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hyperlink" Target="https://www.topmarks.co.uk/learning-to-count/place-value-basketbal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hyperlink" Target="https://wordwall.net/en-gb/community/counting/in-2s-5s-10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Key Instant Recall Facts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5A6DF2-BA30-FDE6-D47F-091AA6ED52F2}"/>
              </a:ext>
            </a:extLst>
          </p:cNvPr>
          <p:cNvSpPr txBox="1"/>
          <p:nvPr/>
        </p:nvSpPr>
        <p:spPr>
          <a:xfrm>
            <a:off x="404241" y="1330335"/>
            <a:ext cx="1138351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t"/>
            <a:r>
              <a:rPr lang="en-GB" b="1" i="0" u="sng" dirty="0">
                <a:solidFill>
                  <a:srgbClr val="1B1B1B"/>
                </a:solidFill>
                <a:effectLst/>
                <a:latin typeface="+mj-lt"/>
              </a:rPr>
              <a:t>What are KIRFs?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To develop your child’s fluency and mental maths skills, we are introducing KIRFs (Key Instant Recall Facts) throughout the school. KIRFs are a way of helping your child to learn - by heart -  key facts and information which they need to have </a:t>
            </a:r>
            <a:r>
              <a:rPr lang="en-GB" b="1" i="0" dirty="0">
                <a:solidFill>
                  <a:srgbClr val="1B1B1B"/>
                </a:solidFill>
                <a:effectLst/>
                <a:latin typeface="+mj-lt"/>
              </a:rPr>
              <a:t>instant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recall of. 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KIRFs are designed to support the development of </a:t>
            </a:r>
            <a:r>
              <a:rPr lang="en-GB" b="0" i="0" u="sng" dirty="0">
                <a:solidFill>
                  <a:srgbClr val="1B1B1B"/>
                </a:solidFill>
                <a:effectLst/>
                <a:latin typeface="+mj-lt"/>
              </a:rPr>
              <a:t>mental maths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skills that underpin much of the maths work in our school. They are particularly useful when calculating, adding, subtracting, multiplying or dividing. </a:t>
            </a:r>
            <a:r>
              <a:rPr lang="en-GB" dirty="0">
                <a:solidFill>
                  <a:srgbClr val="1B1B1B"/>
                </a:solidFill>
                <a:latin typeface="+mj-lt"/>
              </a:rPr>
              <a:t>KIRFs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contain number facts such as number bonds and times tables that need constant practise and rehearsal so children can recall them quickly and accurately.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Instant recall of facts helps enormously with mental agility in maths lessons. When children move onto written calculations, knowing these key facts is very beneficial</a:t>
            </a:r>
            <a:r>
              <a:rPr lang="en-GB" dirty="0">
                <a:solidFill>
                  <a:srgbClr val="1B1B1B"/>
                </a:solidFill>
                <a:latin typeface="+mj-lt"/>
              </a:rPr>
              <a:t> as it reduces the cognitive load needed, allowing the children to focus on the higher-level maths. KIRFs are not about challenging the children but making sure ALL children have key mathematical facts at their fingertips. </a:t>
            </a:r>
          </a:p>
          <a:p>
            <a:pPr algn="just" fontAlgn="t"/>
            <a:endParaRPr lang="en-GB" dirty="0">
              <a:solidFill>
                <a:srgbClr val="1B1B1B"/>
              </a:solidFill>
              <a:latin typeface="+mj-lt"/>
            </a:endParaRPr>
          </a:p>
          <a:p>
            <a:pPr algn="just" fontAlgn="t"/>
            <a:r>
              <a:rPr lang="en-GB" b="1" u="sng" dirty="0"/>
              <a:t>The secret to success is practising little and often</a:t>
            </a:r>
            <a:r>
              <a:rPr lang="en-GB" dirty="0"/>
              <a:t>. Can you practise these KIRFs while walking to school or during a car journey? You do not need to practise them all at once; perhaps you could have a fact of the day.</a:t>
            </a:r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34648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School Overview</a:t>
            </a:r>
          </a:p>
        </p:txBody>
      </p:sp>
      <p:pic>
        <p:nvPicPr>
          <p:cNvPr id="14" name="Picture 13" descr="A table of multicolored numbers&#10;&#10;Description automatically generated">
            <a:extLst>
              <a:ext uri="{FF2B5EF4-FFF2-40B4-BE49-F238E27FC236}">
                <a16:creationId xmlns:a16="http://schemas.microsoft.com/office/drawing/2014/main" id="{4DA21782-9AFE-F138-FE9E-6955682460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04" y="1330335"/>
            <a:ext cx="11364992" cy="469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1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Autumn Term 1 – Year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439566" y="4477622"/>
            <a:ext cx="885854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Activities that can be done at home: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Practice tracing and copying number and letter formation. This can be done on whiteboards, paper, in a bowl of rice or on a tablet.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Have words and digits around the house and match them.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Ask the children to spell numbers throughout the 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3"/>
              </a:rPr>
              <a:t>https://mathgames.org/library/number-writing/</a:t>
            </a:r>
            <a:r>
              <a:rPr lang="en-GB" dirty="0"/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9371020" y="1810637"/>
            <a:ext cx="2241889" cy="242471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1100" b="1" u="sng" dirty="0">
                <a:solidFill>
                  <a:schemeClr val="bg1"/>
                </a:solidFill>
              </a:rPr>
              <a:t>  </a:t>
            </a:r>
          </a:p>
          <a:p>
            <a:r>
              <a:rPr lang="en-GB" sz="2000" dirty="0">
                <a:solidFill>
                  <a:schemeClr val="bg1"/>
                </a:solidFill>
              </a:rPr>
              <a:t>Zero</a:t>
            </a:r>
          </a:p>
          <a:p>
            <a:r>
              <a:rPr lang="en-GB" sz="2000" dirty="0">
                <a:solidFill>
                  <a:schemeClr val="bg1"/>
                </a:solidFill>
              </a:rPr>
              <a:t>One</a:t>
            </a:r>
          </a:p>
          <a:p>
            <a:r>
              <a:rPr lang="en-GB" sz="2000" dirty="0">
                <a:solidFill>
                  <a:schemeClr val="bg1"/>
                </a:solidFill>
              </a:rPr>
              <a:t>Two</a:t>
            </a:r>
          </a:p>
          <a:p>
            <a:r>
              <a:rPr lang="en-GB" sz="2000" dirty="0">
                <a:solidFill>
                  <a:schemeClr val="bg1"/>
                </a:solidFill>
              </a:rPr>
              <a:t>Three</a:t>
            </a:r>
          </a:p>
          <a:p>
            <a:r>
              <a:rPr lang="en-GB" sz="2000" dirty="0">
                <a:solidFill>
                  <a:schemeClr val="bg1"/>
                </a:solidFill>
              </a:rPr>
              <a:t>Four</a:t>
            </a:r>
          </a:p>
          <a:p>
            <a:r>
              <a:rPr lang="en-GB" sz="2000" dirty="0">
                <a:solidFill>
                  <a:schemeClr val="bg1"/>
                </a:solidFill>
              </a:rPr>
              <a:t>Five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 can read and write numbers zero to ten in words and numbers.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F406DAF-39B4-FBFE-702E-28D867079F86}"/>
              </a:ext>
            </a:extLst>
          </p:cNvPr>
          <p:cNvSpPr/>
          <p:nvPr/>
        </p:nvSpPr>
        <p:spPr>
          <a:xfrm>
            <a:off x="10353168" y="2194113"/>
            <a:ext cx="1228831" cy="1980024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u="sng" dirty="0">
                <a:solidFill>
                  <a:schemeClr val="bg1"/>
                </a:solidFill>
              </a:rPr>
              <a:t>  </a:t>
            </a:r>
          </a:p>
          <a:p>
            <a:r>
              <a:rPr lang="en-GB" sz="2000" dirty="0">
                <a:solidFill>
                  <a:schemeClr val="bg1"/>
                </a:solidFill>
              </a:rPr>
              <a:t>Six</a:t>
            </a:r>
          </a:p>
          <a:p>
            <a:r>
              <a:rPr lang="en-GB" sz="2000" dirty="0">
                <a:solidFill>
                  <a:schemeClr val="bg1"/>
                </a:solidFill>
              </a:rPr>
              <a:t>Seven </a:t>
            </a:r>
          </a:p>
          <a:p>
            <a:r>
              <a:rPr lang="en-GB" sz="2000" dirty="0">
                <a:solidFill>
                  <a:schemeClr val="bg1"/>
                </a:solidFill>
              </a:rPr>
              <a:t>Eight</a:t>
            </a:r>
          </a:p>
          <a:p>
            <a:r>
              <a:rPr lang="en-GB" sz="2000" dirty="0">
                <a:solidFill>
                  <a:schemeClr val="bg1"/>
                </a:solidFill>
              </a:rPr>
              <a:t>Nine</a:t>
            </a:r>
          </a:p>
          <a:p>
            <a:r>
              <a:rPr lang="en-GB" sz="2000" dirty="0">
                <a:solidFill>
                  <a:schemeClr val="bg1"/>
                </a:solidFill>
              </a:rPr>
              <a:t>Ten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0879189-1209-C882-AF46-61091F60DD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9901"/>
          <a:stretch/>
        </p:blipFill>
        <p:spPr>
          <a:xfrm>
            <a:off x="579091" y="2347443"/>
            <a:ext cx="3673760" cy="146086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81DE90-150B-6D31-32E6-D010456AEE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4560" y="2147163"/>
            <a:ext cx="1591860" cy="19596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201960F-87DD-31DE-3B30-DA27ED79E1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46626" y="2147163"/>
            <a:ext cx="1627197" cy="1959635"/>
          </a:xfrm>
          <a:prstGeom prst="rect">
            <a:avLst/>
          </a:prstGeom>
        </p:spPr>
      </p:pic>
      <p:pic>
        <p:nvPicPr>
          <p:cNvPr id="1026" name="Picture 2" descr="Picture 4 number formation_2 Numeracy Activities, Activities For Teens ...">
            <a:extLst>
              <a:ext uri="{FF2B5EF4-FFF2-40B4-BE49-F238E27FC236}">
                <a16:creationId xmlns:a16="http://schemas.microsoft.com/office/drawing/2014/main" id="{5BE5A1D7-F1B6-C59B-7BE5-A9592A919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8112" y="4403213"/>
            <a:ext cx="2022949" cy="202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870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Autumn Term 2 – Year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94526" y="4076732"/>
            <a:ext cx="1074232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Activities that can be done at home: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Ball throw- Write the numbers 1-10 on large pieces of paper. Call out a number to your child and challenge them to throw a ball at two numbers that make that number.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Facts bingo- Write the numbers 1-10 in a simple grid. Say; I want to make ___, I have____ what do I need to add?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Spinner– Make a simple spinner, decide on a number to make and then spin the spinner. What number do you need to add to make the original number?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Numberblocks</a:t>
            </a:r>
            <a:r>
              <a:rPr lang="en-GB" dirty="0"/>
              <a:t> - </a:t>
            </a:r>
            <a:r>
              <a:rPr lang="en-GB" dirty="0">
                <a:hlinkClick r:id="rId3"/>
              </a:rPr>
              <a:t>https://www.bbc.co.uk/iplayer/episodes/b08bzfnh/numberblocks?scrlybrkr=ccf896f9</a:t>
            </a:r>
            <a:r>
              <a:rPr lang="en-GB" dirty="0"/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8463783" y="1690535"/>
            <a:ext cx="3164440" cy="2619373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11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2000" dirty="0"/>
              <a:t>2 add 6 equals 8 </a:t>
            </a:r>
          </a:p>
          <a:p>
            <a:pPr algn="ctr"/>
            <a:r>
              <a:rPr lang="en-GB" sz="2000" dirty="0"/>
              <a:t>2 + 6 = 8</a:t>
            </a:r>
          </a:p>
          <a:p>
            <a:pPr algn="ctr"/>
            <a:r>
              <a:rPr lang="en-GB" sz="2000" dirty="0"/>
              <a:t>3 plus 2 is the same as 5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3 + 2 = 5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10 and 0 makes 10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10 + 0 =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 know all addition facts to and within 10.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5EE58F-F906-08A7-8388-2B94434A8B68}"/>
              </a:ext>
            </a:extLst>
          </p:cNvPr>
          <p:cNvSpPr txBox="1"/>
          <p:nvPr/>
        </p:nvSpPr>
        <p:spPr>
          <a:xfrm>
            <a:off x="563777" y="1792000"/>
            <a:ext cx="7375792" cy="923330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Number bonds to and within 10 are addition calculations that make every number between 1-10. There are number bonds for every number to 10, for example: 7+0 = 7, 6+1= 7, 5+2= 7, 4+3=7.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07E32D7-1D78-8D45-66D3-071251BCB3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216" y="2799947"/>
            <a:ext cx="2265773" cy="13075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5E9F04-82ED-F797-FF62-992BA47773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9568" y="2774279"/>
            <a:ext cx="1188646" cy="136839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B60C922-6888-8816-D653-8AECD41729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4035" y="3030823"/>
            <a:ext cx="1975729" cy="1279085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88BA00CD-2B2D-7EE4-5DDC-83FBAE5E6C86}"/>
              </a:ext>
            </a:extLst>
          </p:cNvPr>
          <p:cNvGrpSpPr/>
          <p:nvPr/>
        </p:nvGrpSpPr>
        <p:grpSpPr>
          <a:xfrm>
            <a:off x="10636961" y="4731710"/>
            <a:ext cx="1202089" cy="981587"/>
            <a:chOff x="10517364" y="4866157"/>
            <a:chExt cx="1202089" cy="981587"/>
          </a:xfrm>
        </p:grpSpPr>
        <p:pic>
          <p:nvPicPr>
            <p:cNvPr id="23" name="Picture 22">
              <a:hlinkClick r:id="rId7"/>
              <a:extLst>
                <a:ext uri="{FF2B5EF4-FFF2-40B4-BE49-F238E27FC236}">
                  <a16:creationId xmlns:a16="http://schemas.microsoft.com/office/drawing/2014/main" id="{D1EFE841-5B4A-0C87-C42F-72882F7E96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517364" y="4866157"/>
              <a:ext cx="1191828" cy="434232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D01FF65E-861C-1428-96D3-A1CAD0569F0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917258" y="5375423"/>
              <a:ext cx="802195" cy="4723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0423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Spring Term 1 – Year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84252" y="4219113"/>
            <a:ext cx="1138351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Activities that can be done at home: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 items around the house in day-to-day tasks. There are 2 potatoes on your plate and 4 on mine. How many potatoes do we have altogether? 2 add 4 makes___. There are nine plates in the sink, if I wash and put away four, how many are left? 9 subtract 4 equals ___.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Create a poster to show different ways of making numbers up to ten. </a:t>
            </a:r>
          </a:p>
          <a:p>
            <a:pPr lvl="1"/>
            <a:r>
              <a:rPr lang="en-GB" dirty="0"/>
              <a:t>You can find pictures of the Numicon shapes here: </a:t>
            </a:r>
            <a:r>
              <a:rPr lang="en-GB" dirty="0">
                <a:hlinkClick r:id="rId3"/>
              </a:rPr>
              <a:t>www.bit.ly/NumiconPictures</a:t>
            </a:r>
            <a:r>
              <a:rPr lang="en-GB" dirty="0"/>
              <a:t> </a:t>
            </a:r>
          </a:p>
          <a:p>
            <a:pPr lvl="1"/>
            <a:r>
              <a:rPr lang="en-GB" dirty="0" err="1"/>
              <a:t>Numberblock</a:t>
            </a:r>
            <a:r>
              <a:rPr lang="en-GB" dirty="0"/>
              <a:t> pictures - </a:t>
            </a:r>
            <a:r>
              <a:rPr lang="en-GB" i="1" dirty="0">
                <a:hlinkClick r:id="rId4"/>
              </a:rPr>
              <a:t>https://mondaymandala.com/numberblocks-coloring-pages/</a:t>
            </a:r>
            <a:r>
              <a:rPr lang="en-GB" i="1" dirty="0"/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8462160" y="1870165"/>
            <a:ext cx="3164439" cy="242471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1100" b="1" u="sng" dirty="0">
                <a:solidFill>
                  <a:schemeClr val="bg1"/>
                </a:solidFill>
              </a:rPr>
              <a:t>  </a:t>
            </a:r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__ subtract ___ equals __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__ take away __ makes 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 know all subtraction facts for numbers within 10.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5EE58F-F906-08A7-8388-2B94434A8B68}"/>
              </a:ext>
            </a:extLst>
          </p:cNvPr>
          <p:cNvSpPr txBox="1"/>
          <p:nvPr/>
        </p:nvSpPr>
        <p:spPr>
          <a:xfrm>
            <a:off x="739089" y="1813364"/>
            <a:ext cx="7027523" cy="707886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Subtraction facts within 10 further develop children’s understanding of number bonds: 9-2=7, 10-3=7, 6 – 4 = 2.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425C4DB-2564-15B8-6B79-E6CB5FB87D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5249" y="3154702"/>
            <a:ext cx="1052868" cy="65448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4324353-4EB8-B82D-5ABD-F578DA3B51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0131" y="3066636"/>
            <a:ext cx="1439733" cy="830615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4601A400-B635-BAA1-45B8-6D9F3915E8AC}"/>
              </a:ext>
            </a:extLst>
          </p:cNvPr>
          <p:cNvGrpSpPr/>
          <p:nvPr/>
        </p:nvGrpSpPr>
        <p:grpSpPr>
          <a:xfrm>
            <a:off x="10517364" y="5523718"/>
            <a:ext cx="1191828" cy="981948"/>
            <a:chOff x="10517364" y="5523718"/>
            <a:chExt cx="1191828" cy="981948"/>
          </a:xfrm>
        </p:grpSpPr>
        <p:pic>
          <p:nvPicPr>
            <p:cNvPr id="22" name="Picture 21">
              <a:hlinkClick r:id="rId7"/>
              <a:extLst>
                <a:ext uri="{FF2B5EF4-FFF2-40B4-BE49-F238E27FC236}">
                  <a16:creationId xmlns:a16="http://schemas.microsoft.com/office/drawing/2014/main" id="{7C67FB60-1A57-E0C0-FAEC-54514CD6D8D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517364" y="6071434"/>
              <a:ext cx="1191828" cy="434232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530BFE6F-2C3F-6DE1-B69E-463777573F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865574" y="5523718"/>
              <a:ext cx="802195" cy="472321"/>
            </a:xfrm>
            <a:prstGeom prst="rect">
              <a:avLst/>
            </a:prstGeom>
          </p:spPr>
        </p:pic>
      </p:grpSp>
      <p:pic>
        <p:nvPicPr>
          <p:cNvPr id="2052" name="Picture 4">
            <a:extLst>
              <a:ext uri="{FF2B5EF4-FFF2-40B4-BE49-F238E27FC236}">
                <a16:creationId xmlns:a16="http://schemas.microsoft.com/office/drawing/2014/main" id="{BABEE311-4461-177D-68F6-8EB7ECA82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081" y="2892183"/>
            <a:ext cx="2507149" cy="117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1772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Spring Term 2 – Year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395679" y="4319642"/>
            <a:ext cx="1138351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Activities that can be done at home: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Counting objects- Look around your home, can you find 25 objects? Count them out loud.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Egg box numbers- Use a 10-egg box (or cut 2 off a 12 box) and use this to make groups of 10. Encourage them to check they have filled each hole to make sure they have 10.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Number hunt– Go for a walk and see how many numbers between 1-50 you can spot, support your child to read each number aloud and talk about the number of tens and one in each number.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/>
              <a:t>White Rose video on numbers to 50: </a:t>
            </a:r>
            <a:r>
              <a:rPr lang="en-GB" i="1" dirty="0">
                <a:hlinkClick r:id="rId3"/>
              </a:rPr>
              <a:t>https://vimeo.com/500466597?scrlybrkr=ccf896f9</a:t>
            </a:r>
            <a:r>
              <a:rPr lang="en-GB" i="1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>
                <a:hlinkClick r:id="rId4"/>
              </a:rPr>
              <a:t>https://www.topmarks.co.uk/learning-to-count/place-value-basketball</a:t>
            </a:r>
            <a:r>
              <a:rPr lang="en-GB" i="1" dirty="0"/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8948791" y="2127736"/>
            <a:ext cx="2729252" cy="242471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11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dirty="0"/>
              <a:t>___ is made of __ tens and ___ ones. 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chemeClr val="bg1"/>
                </a:solidFill>
              </a:rPr>
              <a:t>There are ___ tens in ___.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 can recognise numbers within 50.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5EE58F-F906-08A7-8388-2B94434A8B68}"/>
              </a:ext>
            </a:extLst>
          </p:cNvPr>
          <p:cNvSpPr txBox="1"/>
          <p:nvPr/>
        </p:nvSpPr>
        <p:spPr>
          <a:xfrm>
            <a:off x="657724" y="1794868"/>
            <a:ext cx="8071636" cy="1015663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Children should use their knowledge of numbers to 20 to partition numbers to 50 into tens and ones. </a:t>
            </a:r>
          </a:p>
          <a:p>
            <a:pPr algn="ctr"/>
            <a:r>
              <a:rPr lang="en-GB" sz="2000" b="1" dirty="0"/>
              <a:t>45 has 4 tens and 5 ones.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8BEF906-1F58-AC7D-1692-37B2267791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3896" y="3102959"/>
            <a:ext cx="5059271" cy="121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812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Summer Term 1 – Year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94526" y="4078845"/>
            <a:ext cx="1138351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Activities that can be done at home:</a:t>
            </a:r>
          </a:p>
          <a:p>
            <a:endParaRPr lang="en-GB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Doubling ladybirds- Draw an outline of a ladybird, add spots to one side, then ask your child to fill in the other side, model saying; double __ is __.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Ping Pong – In this game, the parent says ‘Ping’ and the child replies ‘Pong’. Then the parent says a number and the child doubles it. For the harder version, the adult can say ‘Pong’ and the child replies ‘Ping’ then halves the number.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Halving plates– Draw a line down the centre of a paper plate, drop a selection of everyday objects to the plate and find half by splitting the objects onto each half of the plate.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8914984" y="1615383"/>
            <a:ext cx="2842417" cy="2758579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11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Double __ is __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Half of __ is __</a:t>
            </a: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1400" i="1" dirty="0">
                <a:solidFill>
                  <a:schemeClr val="bg1"/>
                </a:solidFill>
              </a:rPr>
              <a:t>*Double is the same as multiply 2. </a:t>
            </a:r>
          </a:p>
          <a:p>
            <a:pPr algn="ctr"/>
            <a:r>
              <a:rPr lang="en-GB" sz="1400" i="1" dirty="0">
                <a:solidFill>
                  <a:schemeClr val="bg1"/>
                </a:solidFill>
              </a:rPr>
              <a:t>*Half is divided by 2 – shared into two equal groups.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 know doubles and halves within 10.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BF0994-CDF3-8AEB-2DD3-4B059924E811}"/>
              </a:ext>
            </a:extLst>
          </p:cNvPr>
          <p:cNvSpPr txBox="1"/>
          <p:nvPr/>
        </p:nvSpPr>
        <p:spPr>
          <a:xfrm>
            <a:off x="597923" y="1716752"/>
            <a:ext cx="8003391" cy="1323439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0+ 0 = 0, 1 + 1 = 2, 2+ 2 = 4, 3+3=6, 4+4=8, 5+5=10, 6+6=12, 7+7=14, 8+8=16, 9+9=18, 10+10=20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Half of 10 is 5, half of 8 is 4, half of 6 is 3, half of 4 is 2, half of 2 is 1. 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61FA25E-727B-649E-F486-E5AF85970AEF}"/>
              </a:ext>
            </a:extLst>
          </p:cNvPr>
          <p:cNvGrpSpPr/>
          <p:nvPr/>
        </p:nvGrpSpPr>
        <p:grpSpPr>
          <a:xfrm>
            <a:off x="2652339" y="3163481"/>
            <a:ext cx="3894558" cy="964295"/>
            <a:chOff x="4439361" y="3228229"/>
            <a:chExt cx="3894558" cy="96429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652B106-3FBD-7F81-AE36-3BC077B66D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39361" y="3254840"/>
              <a:ext cx="1162558" cy="937684"/>
            </a:xfrm>
            <a:prstGeom prst="rect">
              <a:avLst/>
            </a:prstGeom>
          </p:spPr>
        </p:pic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B7DCFCC2-F1E7-CF7A-A445-E950F9CF82D1}"/>
                </a:ext>
              </a:extLst>
            </p:cNvPr>
            <p:cNvGrpSpPr/>
            <p:nvPr/>
          </p:nvGrpSpPr>
          <p:grpSpPr>
            <a:xfrm>
              <a:off x="5704340" y="3228229"/>
              <a:ext cx="2629579" cy="931697"/>
              <a:chOff x="5704340" y="3228229"/>
              <a:chExt cx="2629579" cy="931697"/>
            </a:xfrm>
          </p:grpSpPr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E82A5F0F-84B0-40B1-3A0E-CFC268EFE5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04340" y="3228229"/>
                <a:ext cx="1296692" cy="931697"/>
              </a:xfrm>
              <a:prstGeom prst="rect">
                <a:avLst/>
              </a:prstGeom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618FD66C-B113-EC6B-BDD6-D8F88F4AD8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171361" y="3228229"/>
                <a:ext cx="1162558" cy="83264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527879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Summer Term 2 – Year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395679" y="4452412"/>
            <a:ext cx="1138351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Activities that can be done at home:</a:t>
            </a:r>
          </a:p>
          <a:p>
            <a:endParaRPr lang="en-GB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Counting games during daily activities – count in 10s as you walk down the stairs, count in 5s as you wash your hands, count in twos when see a car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Give your child a number track and ask them to fill it counting forwards or backwards in steps of 2s, 5s or 10s.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Count pairs of shoes to see how many in total.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>
                <a:hlinkClick r:id="rId4"/>
              </a:rPr>
              <a:t>https://wordwall.net/en-gb/community/counting/in-2s-5s-10s</a:t>
            </a:r>
            <a:r>
              <a:rPr lang="en-GB" i="1" dirty="0"/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8363164" y="1903080"/>
            <a:ext cx="3022725" cy="2343002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endParaRPr lang="en-GB" sz="2000" b="1" u="sng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Children </a:t>
            </a:r>
            <a:r>
              <a:rPr lang="en-GB" sz="2000" i="1" dirty="0">
                <a:solidFill>
                  <a:schemeClr val="bg1"/>
                </a:solidFill>
              </a:rPr>
              <a:t>can</a:t>
            </a:r>
            <a:r>
              <a:rPr lang="en-GB" sz="2000" dirty="0">
                <a:solidFill>
                  <a:schemeClr val="bg1"/>
                </a:solidFill>
              </a:rPr>
              <a:t> be introduced to the ideas that these are the 2-, 5- and 10-</a:t>
            </a:r>
            <a:r>
              <a:rPr lang="en-GB" sz="2000" b="1" u="sng" dirty="0">
                <a:solidFill>
                  <a:schemeClr val="bg1"/>
                </a:solidFill>
              </a:rPr>
              <a:t>times tables</a:t>
            </a:r>
            <a:r>
              <a:rPr lang="en-GB" sz="2000" dirty="0">
                <a:solidFill>
                  <a:schemeClr val="bg1"/>
                </a:solidFill>
              </a:rPr>
              <a:t>. </a:t>
            </a:r>
          </a:p>
          <a:p>
            <a:pPr algn="ctr"/>
            <a:endParaRPr lang="en-GB" sz="1100" b="1" u="sng" dirty="0">
              <a:solidFill>
                <a:schemeClr val="bg1"/>
              </a:solidFill>
            </a:endParaRPr>
          </a:p>
          <a:p>
            <a:pPr algn="ctr"/>
            <a:r>
              <a:rPr lang="en-GB" sz="1100" b="1" u="sng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 can count forwards and backwards in steps of 2s, 5s and 10s.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948AB4-E884-5362-9893-15C782C0F3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905" y="1612370"/>
            <a:ext cx="4191474" cy="266771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F3811D-52AF-B595-F480-6864437F5B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1032" y="4191571"/>
            <a:ext cx="3130086" cy="52168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407A49B-FFDA-1448-4921-55D0644D5F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6246" y="1567078"/>
            <a:ext cx="192405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500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24483E5FA8AA40A59E0D79022E6F50" ma:contentTypeVersion="15" ma:contentTypeDescription="Create a new document." ma:contentTypeScope="" ma:versionID="441ae4f826e6322ed45ee9b9ed31be98">
  <xsd:schema xmlns:xsd="http://www.w3.org/2001/XMLSchema" xmlns:xs="http://www.w3.org/2001/XMLSchema" xmlns:p="http://schemas.microsoft.com/office/2006/metadata/properties" xmlns:ns2="7a386cfe-e123-4b86-bad4-c6a3ab3e1b75" xmlns:ns3="b0bd8d63-35af-41ee-a04c-1b779836d186" targetNamespace="http://schemas.microsoft.com/office/2006/metadata/properties" ma:root="true" ma:fieldsID="82ae354a87e7e17ee92e607da272561b" ns2:_="" ns3:_="">
    <xsd:import namespace="7a386cfe-e123-4b86-bad4-c6a3ab3e1b75"/>
    <xsd:import namespace="b0bd8d63-35af-41ee-a04c-1b779836d18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386cfe-e123-4b86-bad4-c6a3ab3e1b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73260bc9-6cb0-4cad-a74f-8ad6b715f9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bd8d63-35af-41ee-a04c-1b779836d186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5fe33ed-6782-4b76-a952-fdfb779c4b05}" ma:internalName="TaxCatchAll" ma:showField="CatchAllData" ma:web="b0bd8d63-35af-41ee-a04c-1b779836d1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a386cfe-e123-4b86-bad4-c6a3ab3e1b75">
      <Terms xmlns="http://schemas.microsoft.com/office/infopath/2007/PartnerControls"/>
    </lcf76f155ced4ddcb4097134ff3c332f>
    <TaxCatchAll xmlns="b0bd8d63-35af-41ee-a04c-1b779836d186" xsi:nil="true"/>
  </documentManagement>
</p:properties>
</file>

<file path=customXml/itemProps1.xml><?xml version="1.0" encoding="utf-8"?>
<ds:datastoreItem xmlns:ds="http://schemas.openxmlformats.org/officeDocument/2006/customXml" ds:itemID="{0BBF4C61-C305-42E9-9BD4-AFA551FF41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648D08C-A6DC-4325-8301-F926E918FF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386cfe-e123-4b86-bad4-c6a3ab3e1b75"/>
    <ds:schemaRef ds:uri="b0bd8d63-35af-41ee-a04c-1b779836d1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BBA93D3-63DF-4FDE-8E2B-2731FFA96FCA}">
  <ds:schemaRefs>
    <ds:schemaRef ds:uri="b0bd8d63-35af-41ee-a04c-1b779836d186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7a386cfe-e123-4b86-bad4-c6a3ab3e1b7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1299</Words>
  <Application>Microsoft Macintosh PowerPoint</Application>
  <PresentationFormat>Widescreen</PresentationFormat>
  <Paragraphs>109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Wardill</dc:creator>
  <cp:lastModifiedBy>Hannah Wardill</cp:lastModifiedBy>
  <cp:revision>4</cp:revision>
  <cp:lastPrinted>2024-05-20T08:44:48Z</cp:lastPrinted>
  <dcterms:created xsi:type="dcterms:W3CDTF">2024-05-20T07:31:14Z</dcterms:created>
  <dcterms:modified xsi:type="dcterms:W3CDTF">2024-08-06T14:42:20Z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0x0101009324483E5FA8AA40A59E0D79022E6F50</vt:lpwstr>
  </property>
  <property fmtid="{D5CDD505-2E9C-101B-9397-08002B2CF9AE}" pid="3" name="MediaServiceImageTags">
    <vt:lpwstr/>
  </property>
</Properties>
</file>