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256" r:id="rId5"/>
    <p:sldId id="262" r:id="rId6"/>
    <p:sldId id="263" r:id="rId7"/>
    <p:sldId id="264" r:id="rId8"/>
    <p:sldId id="265" r:id="rId9"/>
    <p:sldId id="266" r:id="rId10"/>
    <p:sldId id="269" r:id="rId11"/>
    <p:sldId id="268" r:id="rId1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6309825-0811-8947-84C6-4E614DB3DDB5}" v="7" dt="2024-08-06T14:33:55.471"/>
    <p1510:client id="{D396A861-1999-451D-8FF5-C3B7A5FBD2E1}" v="5" dt="2024-08-06T13:33:58.6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4692"/>
  </p:normalViewPr>
  <p:slideViewPr>
    <p:cSldViewPr snapToGrid="0">
      <p:cViewPr varScale="1">
        <p:scale>
          <a:sx n="91" d="100"/>
          <a:sy n="91" d="100"/>
        </p:scale>
        <p:origin x="208" y="5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Wardill" userId="S::hannah.wardill@stjhn.org.uk::ff8cab6a-cd88-4bb0-82a0-7f0dbc7eb069" providerId="AD" clId="Web-{D396A861-1999-451D-8FF5-C3B7A5FBD2E1}"/>
    <pc:docChg chg="modSld">
      <pc:chgData name="Hannah Wardill" userId="S::hannah.wardill@stjhn.org.uk::ff8cab6a-cd88-4bb0-82a0-7f0dbc7eb069" providerId="AD" clId="Web-{D396A861-1999-451D-8FF5-C3B7A5FBD2E1}" dt="2024-08-06T13:33:58.656" v="3" actId="1076"/>
      <pc:docMkLst>
        <pc:docMk/>
      </pc:docMkLst>
      <pc:sldChg chg="addSp delSp modSp">
        <pc:chgData name="Hannah Wardill" userId="S::hannah.wardill@stjhn.org.uk::ff8cab6a-cd88-4bb0-82a0-7f0dbc7eb069" providerId="AD" clId="Web-{D396A861-1999-451D-8FF5-C3B7A5FBD2E1}" dt="2024-08-06T13:33:58.656" v="3" actId="1076"/>
        <pc:sldMkLst>
          <pc:docMk/>
          <pc:sldMk cId="411001475" sldId="262"/>
        </pc:sldMkLst>
        <pc:picChg chg="add mod">
          <ac:chgData name="Hannah Wardill" userId="S::hannah.wardill@stjhn.org.uk::ff8cab6a-cd88-4bb0-82a0-7f0dbc7eb069" providerId="AD" clId="Web-{D396A861-1999-451D-8FF5-C3B7A5FBD2E1}" dt="2024-08-06T13:33:58.656" v="3" actId="1076"/>
          <ac:picMkLst>
            <pc:docMk/>
            <pc:sldMk cId="411001475" sldId="262"/>
            <ac:picMk id="2" creationId="{3182902C-0680-AD36-8B8B-72B6FA53BD11}"/>
          </ac:picMkLst>
        </pc:picChg>
        <pc:picChg chg="del">
          <ac:chgData name="Hannah Wardill" userId="S::hannah.wardill@stjhn.org.uk::ff8cab6a-cd88-4bb0-82a0-7f0dbc7eb069" providerId="AD" clId="Web-{D396A861-1999-451D-8FF5-C3B7A5FBD2E1}" dt="2024-08-06T13:33:53.031" v="0"/>
          <ac:picMkLst>
            <pc:docMk/>
            <pc:sldMk cId="411001475" sldId="262"/>
            <ac:picMk id="12" creationId="{A29324AE-A86C-5BF9-D945-218EE5598660}"/>
          </ac:picMkLst>
        </pc:picChg>
      </pc:sldChg>
    </pc:docChg>
  </pc:docChgLst>
  <pc:docChgLst>
    <pc:chgData name="Hannah Wardill" userId="ff8cab6a-cd88-4bb0-82a0-7f0dbc7eb069" providerId="ADAL" clId="{B6309825-0811-8947-84C6-4E614DB3DDB5}"/>
    <pc:docChg chg="undo custSel modSld">
      <pc:chgData name="Hannah Wardill" userId="ff8cab6a-cd88-4bb0-82a0-7f0dbc7eb069" providerId="ADAL" clId="{B6309825-0811-8947-84C6-4E614DB3DDB5}" dt="2024-08-06T14:34:10.631" v="341" actId="1076"/>
      <pc:docMkLst>
        <pc:docMk/>
      </pc:docMkLst>
      <pc:sldChg chg="modSp mod">
        <pc:chgData name="Hannah Wardill" userId="ff8cab6a-cd88-4bb0-82a0-7f0dbc7eb069" providerId="ADAL" clId="{B6309825-0811-8947-84C6-4E614DB3DDB5}" dt="2024-08-06T13:34:23.621" v="4" actId="20577"/>
        <pc:sldMkLst>
          <pc:docMk/>
          <pc:sldMk cId="3034648392" sldId="256"/>
        </pc:sldMkLst>
        <pc:spChg chg="mod">
          <ac:chgData name="Hannah Wardill" userId="ff8cab6a-cd88-4bb0-82a0-7f0dbc7eb069" providerId="ADAL" clId="{B6309825-0811-8947-84C6-4E614DB3DDB5}" dt="2024-08-06T13:34:23.621" v="4" actId="20577"/>
          <ac:spMkLst>
            <pc:docMk/>
            <pc:sldMk cId="3034648392" sldId="256"/>
            <ac:spMk id="12" creationId="{275A6DF2-BA30-FDE6-D47F-091AA6ED52F2}"/>
          </ac:spMkLst>
        </pc:spChg>
      </pc:sldChg>
      <pc:sldChg chg="addSp delSp modSp mod">
        <pc:chgData name="Hannah Wardill" userId="ff8cab6a-cd88-4bb0-82a0-7f0dbc7eb069" providerId="ADAL" clId="{B6309825-0811-8947-84C6-4E614DB3DDB5}" dt="2024-08-06T13:34:08.892" v="1"/>
        <pc:sldMkLst>
          <pc:docMk/>
          <pc:sldMk cId="411001475" sldId="262"/>
        </pc:sldMkLst>
        <pc:picChg chg="del">
          <ac:chgData name="Hannah Wardill" userId="ff8cab6a-cd88-4bb0-82a0-7f0dbc7eb069" providerId="ADAL" clId="{B6309825-0811-8947-84C6-4E614DB3DDB5}" dt="2024-08-06T13:34:08.705" v="0" actId="478"/>
          <ac:picMkLst>
            <pc:docMk/>
            <pc:sldMk cId="411001475" sldId="262"/>
            <ac:picMk id="2" creationId="{3182902C-0680-AD36-8B8B-72B6FA53BD11}"/>
          </ac:picMkLst>
        </pc:picChg>
        <pc:picChg chg="add mod">
          <ac:chgData name="Hannah Wardill" userId="ff8cab6a-cd88-4bb0-82a0-7f0dbc7eb069" providerId="ADAL" clId="{B6309825-0811-8947-84C6-4E614DB3DDB5}" dt="2024-08-06T13:34:08.892" v="1"/>
          <ac:picMkLst>
            <pc:docMk/>
            <pc:sldMk cId="411001475" sldId="262"/>
            <ac:picMk id="3" creationId="{2E7700E3-11C9-5523-6315-BD9F12013D13}"/>
          </ac:picMkLst>
        </pc:picChg>
      </pc:sldChg>
      <pc:sldChg chg="modSp mod">
        <pc:chgData name="Hannah Wardill" userId="ff8cab6a-cd88-4bb0-82a0-7f0dbc7eb069" providerId="ADAL" clId="{B6309825-0811-8947-84C6-4E614DB3DDB5}" dt="2024-08-06T13:40:03.317" v="242" actId="20577"/>
        <pc:sldMkLst>
          <pc:docMk/>
          <pc:sldMk cId="879870178" sldId="263"/>
        </pc:sldMkLst>
        <pc:spChg chg="mod">
          <ac:chgData name="Hannah Wardill" userId="ff8cab6a-cd88-4bb0-82a0-7f0dbc7eb069" providerId="ADAL" clId="{B6309825-0811-8947-84C6-4E614DB3DDB5}" dt="2024-08-06T13:35:00.375" v="9" actId="20577"/>
          <ac:spMkLst>
            <pc:docMk/>
            <pc:sldMk cId="879870178" sldId="263"/>
            <ac:spMk id="3" creationId="{D1A55B65-D741-942B-7059-5FA55DBB2DFA}"/>
          </ac:spMkLst>
        </pc:spChg>
        <pc:spChg chg="mod">
          <ac:chgData name="Hannah Wardill" userId="ff8cab6a-cd88-4bb0-82a0-7f0dbc7eb069" providerId="ADAL" clId="{B6309825-0811-8947-84C6-4E614DB3DDB5}" dt="2024-08-06T13:40:03.317" v="242" actId="20577"/>
          <ac:spMkLst>
            <pc:docMk/>
            <pc:sldMk cId="879870178" sldId="263"/>
            <ac:spMk id="9" creationId="{4E117B7A-7781-EAF9-9DD2-30B93E584419}"/>
          </ac:spMkLst>
        </pc:spChg>
        <pc:spChg chg="mod">
          <ac:chgData name="Hannah Wardill" userId="ff8cab6a-cd88-4bb0-82a0-7f0dbc7eb069" providerId="ADAL" clId="{B6309825-0811-8947-84C6-4E614DB3DDB5}" dt="2024-08-06T13:36:14.490" v="140" actId="20577"/>
          <ac:spMkLst>
            <pc:docMk/>
            <pc:sldMk cId="879870178" sldId="263"/>
            <ac:spMk id="16" creationId="{C0F2212F-F732-70C7-78FA-7832783CC362}"/>
          </ac:spMkLst>
        </pc:spChg>
      </pc:sldChg>
      <pc:sldChg chg="modSp mod">
        <pc:chgData name="Hannah Wardill" userId="ff8cab6a-cd88-4bb0-82a0-7f0dbc7eb069" providerId="ADAL" clId="{B6309825-0811-8947-84C6-4E614DB3DDB5}" dt="2024-08-06T14:28:06.028" v="323" actId="1076"/>
        <pc:sldMkLst>
          <pc:docMk/>
          <pc:sldMk cId="3230423958" sldId="264"/>
        </pc:sldMkLst>
        <pc:spChg chg="mod">
          <ac:chgData name="Hannah Wardill" userId="ff8cab6a-cd88-4bb0-82a0-7f0dbc7eb069" providerId="ADAL" clId="{B6309825-0811-8947-84C6-4E614DB3DDB5}" dt="2024-08-06T14:27:22.476" v="313" actId="20577"/>
          <ac:spMkLst>
            <pc:docMk/>
            <pc:sldMk cId="3230423958" sldId="264"/>
            <ac:spMk id="2" creationId="{2BFF5F26-7571-8B57-7B2D-A12C97395DA3}"/>
          </ac:spMkLst>
        </pc:spChg>
        <pc:spChg chg="mod">
          <ac:chgData name="Hannah Wardill" userId="ff8cab6a-cd88-4bb0-82a0-7f0dbc7eb069" providerId="ADAL" clId="{B6309825-0811-8947-84C6-4E614DB3DDB5}" dt="2024-08-06T14:28:06.028" v="323" actId="1076"/>
          <ac:spMkLst>
            <pc:docMk/>
            <pc:sldMk cId="3230423958" sldId="264"/>
            <ac:spMk id="3" creationId="{D1A55B65-D741-942B-7059-5FA55DBB2DFA}"/>
          </ac:spMkLst>
        </pc:spChg>
        <pc:spChg chg="mod">
          <ac:chgData name="Hannah Wardill" userId="ff8cab6a-cd88-4bb0-82a0-7f0dbc7eb069" providerId="ADAL" clId="{B6309825-0811-8947-84C6-4E614DB3DDB5}" dt="2024-08-06T14:27:59.829" v="321" actId="1076"/>
          <ac:spMkLst>
            <pc:docMk/>
            <pc:sldMk cId="3230423958" sldId="264"/>
            <ac:spMk id="22" creationId="{6F99FD21-D9AD-60EF-D360-E63082FF26E5}"/>
          </ac:spMkLst>
        </pc:spChg>
        <pc:picChg chg="mod">
          <ac:chgData name="Hannah Wardill" userId="ff8cab6a-cd88-4bb0-82a0-7f0dbc7eb069" providerId="ADAL" clId="{B6309825-0811-8947-84C6-4E614DB3DDB5}" dt="2024-08-06T14:28:01.929" v="322" actId="14100"/>
          <ac:picMkLst>
            <pc:docMk/>
            <pc:sldMk cId="3230423958" sldId="264"/>
            <ac:picMk id="21" creationId="{62B01A84-DCB7-A707-991E-D3F109FA0F63}"/>
          </ac:picMkLst>
        </pc:picChg>
      </pc:sldChg>
      <pc:sldChg chg="addSp modSp mod">
        <pc:chgData name="Hannah Wardill" userId="ff8cab6a-cd88-4bb0-82a0-7f0dbc7eb069" providerId="ADAL" clId="{B6309825-0811-8947-84C6-4E614DB3DDB5}" dt="2024-08-06T14:25:26.754" v="311" actId="20577"/>
        <pc:sldMkLst>
          <pc:docMk/>
          <pc:sldMk cId="2761772321" sldId="265"/>
        </pc:sldMkLst>
        <pc:spChg chg="mod">
          <ac:chgData name="Hannah Wardill" userId="ff8cab6a-cd88-4bb0-82a0-7f0dbc7eb069" providerId="ADAL" clId="{B6309825-0811-8947-84C6-4E614DB3DDB5}" dt="2024-08-06T14:25:26.754" v="311" actId="20577"/>
          <ac:spMkLst>
            <pc:docMk/>
            <pc:sldMk cId="2761772321" sldId="265"/>
            <ac:spMk id="3" creationId="{D1A55B65-D741-942B-7059-5FA55DBB2DFA}"/>
          </ac:spMkLst>
        </pc:spChg>
        <pc:spChg chg="mod">
          <ac:chgData name="Hannah Wardill" userId="ff8cab6a-cd88-4bb0-82a0-7f0dbc7eb069" providerId="ADAL" clId="{B6309825-0811-8947-84C6-4E614DB3DDB5}" dt="2024-08-06T14:24:36.942" v="299" actId="20577"/>
          <ac:spMkLst>
            <pc:docMk/>
            <pc:sldMk cId="2761772321" sldId="265"/>
            <ac:spMk id="14" creationId="{D25EE58F-F906-08A7-8388-2B94434A8B68}"/>
          </ac:spMkLst>
        </pc:spChg>
        <pc:picChg chg="add mod modCrop">
          <ac:chgData name="Hannah Wardill" userId="ff8cab6a-cd88-4bb0-82a0-7f0dbc7eb069" providerId="ADAL" clId="{B6309825-0811-8947-84C6-4E614DB3DDB5}" dt="2024-08-06T14:25:10.394" v="308" actId="1076"/>
          <ac:picMkLst>
            <pc:docMk/>
            <pc:sldMk cId="2761772321" sldId="265"/>
            <ac:picMk id="2" creationId="{F1A798BC-AD0A-C753-C2AB-AF549E1B703F}"/>
          </ac:picMkLst>
        </pc:picChg>
        <pc:picChg chg="mod modCrop">
          <ac:chgData name="Hannah Wardill" userId="ff8cab6a-cd88-4bb0-82a0-7f0dbc7eb069" providerId="ADAL" clId="{B6309825-0811-8947-84C6-4E614DB3DDB5}" dt="2024-08-06T14:24:54.361" v="302" actId="732"/>
          <ac:picMkLst>
            <pc:docMk/>
            <pc:sldMk cId="2761772321" sldId="265"/>
            <ac:picMk id="21" creationId="{C3974DF8-082B-6202-50DD-3F28DA99BB0F}"/>
          </ac:picMkLst>
        </pc:picChg>
      </pc:sldChg>
      <pc:sldChg chg="modSp mod">
        <pc:chgData name="Hannah Wardill" userId="ff8cab6a-cd88-4bb0-82a0-7f0dbc7eb069" providerId="ADAL" clId="{B6309825-0811-8947-84C6-4E614DB3DDB5}" dt="2024-08-06T14:30:50.030" v="326" actId="1076"/>
        <pc:sldMkLst>
          <pc:docMk/>
          <pc:sldMk cId="2591812571" sldId="266"/>
        </pc:sldMkLst>
        <pc:spChg chg="mod">
          <ac:chgData name="Hannah Wardill" userId="ff8cab6a-cd88-4bb0-82a0-7f0dbc7eb069" providerId="ADAL" clId="{B6309825-0811-8947-84C6-4E614DB3DDB5}" dt="2024-08-06T14:30:45.590" v="325" actId="20577"/>
          <ac:spMkLst>
            <pc:docMk/>
            <pc:sldMk cId="2591812571" sldId="266"/>
            <ac:spMk id="3" creationId="{D1A55B65-D741-942B-7059-5FA55DBB2DFA}"/>
          </ac:spMkLst>
        </pc:spChg>
        <pc:picChg chg="mod">
          <ac:chgData name="Hannah Wardill" userId="ff8cab6a-cd88-4bb0-82a0-7f0dbc7eb069" providerId="ADAL" clId="{B6309825-0811-8947-84C6-4E614DB3DDB5}" dt="2024-08-06T14:30:50.030" v="326" actId="1076"/>
          <ac:picMkLst>
            <pc:docMk/>
            <pc:sldMk cId="2591812571" sldId="266"/>
            <ac:picMk id="16" creationId="{2FD4AB13-A6D3-2ABD-0176-6114BBB07B85}"/>
          </ac:picMkLst>
        </pc:picChg>
      </pc:sldChg>
      <pc:sldChg chg="addSp modSp mod">
        <pc:chgData name="Hannah Wardill" userId="ff8cab6a-cd88-4bb0-82a0-7f0dbc7eb069" providerId="ADAL" clId="{B6309825-0811-8947-84C6-4E614DB3DDB5}" dt="2024-08-06T14:34:10.631" v="341" actId="1076"/>
        <pc:sldMkLst>
          <pc:docMk/>
          <pc:sldMk cId="1157500566" sldId="268"/>
        </pc:sldMkLst>
        <pc:picChg chg="add mod modCrop">
          <ac:chgData name="Hannah Wardill" userId="ff8cab6a-cd88-4bb0-82a0-7f0dbc7eb069" providerId="ADAL" clId="{B6309825-0811-8947-84C6-4E614DB3DDB5}" dt="2024-08-06T14:34:10.631" v="341" actId="1076"/>
          <ac:picMkLst>
            <pc:docMk/>
            <pc:sldMk cId="1157500566" sldId="268"/>
            <ac:picMk id="2" creationId="{CA1D7DCF-F80E-E520-02B9-8CD30C778D47}"/>
          </ac:picMkLst>
        </pc:picChg>
        <pc:picChg chg="mod modCrop">
          <ac:chgData name="Hannah Wardill" userId="ff8cab6a-cd88-4bb0-82a0-7f0dbc7eb069" providerId="ADAL" clId="{B6309825-0811-8947-84C6-4E614DB3DDB5}" dt="2024-08-06T14:34:00.283" v="337" actId="732"/>
          <ac:picMkLst>
            <pc:docMk/>
            <pc:sldMk cId="1157500566" sldId="268"/>
            <ac:picMk id="21" creationId="{78408B12-3754-BB4C-521E-21A87C30B486}"/>
          </ac:picMkLst>
        </pc:picChg>
      </pc:sldChg>
      <pc:sldChg chg="modSp mod">
        <pc:chgData name="Hannah Wardill" userId="ff8cab6a-cd88-4bb0-82a0-7f0dbc7eb069" providerId="ADAL" clId="{B6309825-0811-8947-84C6-4E614DB3DDB5}" dt="2024-08-06T14:33:16.864" v="334" actId="1076"/>
        <pc:sldMkLst>
          <pc:docMk/>
          <pc:sldMk cId="2561453371" sldId="269"/>
        </pc:sldMkLst>
        <pc:spChg chg="mod">
          <ac:chgData name="Hannah Wardill" userId="ff8cab6a-cd88-4bb0-82a0-7f0dbc7eb069" providerId="ADAL" clId="{B6309825-0811-8947-84C6-4E614DB3DDB5}" dt="2024-08-06T14:33:02.746" v="328" actId="1076"/>
          <ac:spMkLst>
            <pc:docMk/>
            <pc:sldMk cId="2561453371" sldId="269"/>
            <ac:spMk id="3" creationId="{D1A55B65-D741-942B-7059-5FA55DBB2DFA}"/>
          </ac:spMkLst>
        </pc:spChg>
        <pc:spChg chg="mod">
          <ac:chgData name="Hannah Wardill" userId="ff8cab6a-cd88-4bb0-82a0-7f0dbc7eb069" providerId="ADAL" clId="{B6309825-0811-8947-84C6-4E614DB3DDB5}" dt="2024-08-06T14:33:16.864" v="334" actId="1076"/>
          <ac:spMkLst>
            <pc:docMk/>
            <pc:sldMk cId="2561453371" sldId="269"/>
            <ac:spMk id="28" creationId="{1DFEADB5-2AAC-38D4-2B18-FA9D179D607A}"/>
          </ac:spMkLst>
        </pc:spChg>
        <pc:picChg chg="mod">
          <ac:chgData name="Hannah Wardill" userId="ff8cab6a-cd88-4bb0-82a0-7f0dbc7eb069" providerId="ADAL" clId="{B6309825-0811-8947-84C6-4E614DB3DDB5}" dt="2024-08-06T14:33:06.947" v="330" actId="1076"/>
          <ac:picMkLst>
            <pc:docMk/>
            <pc:sldMk cId="2561453371" sldId="269"/>
            <ac:picMk id="27" creationId="{67FC61C7-9C1C-D810-8F30-9397A604E94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CBF7DD-E7D2-4091-9950-4694D05B6285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085F06-18FD-4C6E-BDCC-2B1F30C15E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462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085F06-18FD-4C6E-BDCC-2B1F30C15E4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0960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085F06-18FD-4C6E-BDCC-2B1F30C15E4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125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F8D45-342D-4D4C-70AA-E21378EDC5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1AD17B2-2231-438B-6D7E-4ED3BD649F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D382D-19B0-9782-60A8-833AE3D9C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2C7BBE-73C0-C496-8B4A-75FCC2346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98EFF-01FE-C93C-E082-209E3D3640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85460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5A4E1B-78BE-087C-3BA7-ECDB3E680F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54ABE3-2E7F-D088-A5B3-D60E5488D7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898586-4034-AAD3-A4E3-FA9058A5F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E468E-3CAB-54D3-5AD5-0A20778321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B9005-F526-E6E5-01D8-5ED6FEFCFE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889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D44893-1960-62F2-B724-A96672740C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D9CE67-ECBA-20AE-EFFB-056A35F8CA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172FFA-083B-FCC6-B4F2-E83E924B7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8A0C7E-9D71-A895-7898-7511C10C8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DF42E2-7A00-E33B-ACEB-B452906A06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303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E9E65-6AC8-C39B-8FCE-BEF9FD04B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B9EF9D-F268-1353-0EA3-76C543CBC4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A2430D-BD7B-6C4A-2DC3-5A7E1B1A52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E5DC97-8EC8-6447-7AF1-7C89003EA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118329-940A-D606-BF54-C202D5E7E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AB1B72-5B8F-0BC4-62D2-CB960DB427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8677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B46920-E3D8-99F6-ADC3-76AE9F8EC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C6352BE-4A0D-D6D6-F285-15CBCD86EC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463420-3978-BE03-3FA7-5AAA3B3AD6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96EA41-5C39-5A79-EA7D-3090E7B4E9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525C9AC-452E-8296-9CDA-19753531F1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6A7854-7BCB-1795-A78E-40CAA79F5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13D45A-3A9D-2C29-AE4B-7126E58BC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AA25AD-7FF6-DE62-E74E-AFF945169A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59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2B7302-7981-D584-40EB-7A48B8F3E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10812F-FCEE-D314-A7F5-0CCE33F93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17A3BD9-1457-9115-1403-3F56DE286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F998527-91FB-DA7A-29A9-070BB6067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39512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2C97466-5B94-113D-7A7C-66CE1982DF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F94067-9703-C3BD-8D28-6FA0467B8C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9C1BD7-D9E0-D191-AB6E-BD9C66AC4B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9757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FF853-1F33-A06C-0EAC-DF33187F87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6FEB3-00EC-102E-3A4E-1587B58B69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9C65F7-BF0F-150A-BB57-63A9E5D1A5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65E349-AEB2-A3F3-DA2E-ECE4071535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06DBA52-67CF-DF95-10B4-FA282D2990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A1BFF-856F-9F7F-8483-30DD04B71A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238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27F696-8D10-D089-1D4A-A00524D2AB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7C5E552-6E31-40F6-9D54-611BA1BA31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41B9A8-E88E-91E9-F29E-6023EA3D37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793932-906C-BBA4-CE27-AB164C64F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D92D3-3369-158B-A674-A16FDC2BFE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934F4DC-44FB-7C05-ECAF-5C779ED98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057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33832-19DA-FDFF-60D5-EA5FC851D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41D95-F92B-2A06-9EF6-BEE32818596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7BDD75-0D18-5758-1A31-BC6E05304D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8FC11A-26E1-2FDC-7DAB-0E39514EC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F77436-C27F-E3FD-0629-7837166F0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5664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A120307-BFD9-BCDF-CAD0-9B72D07DD25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6A645F-D96E-2968-F881-32248EE513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849EFD-F9E7-4CA7-678A-B287A29F0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EA8320-6A97-D338-697C-193969E4C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329CBA-EA16-0DB8-D5D3-85098F4EE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5020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CD23F50-1F1A-360A-730C-9E4355DA27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9C286C-68CC-6A8D-207D-AED398ADE6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CB3800-8B59-C7DD-84D0-37000E326D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737859A-EA93-4697-BC59-A41B15E04081}" type="datetimeFigureOut">
              <a:rPr lang="en-GB" smtClean="0"/>
              <a:t>06/08/2024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4B361E-C685-27BD-6D5C-161F75FB9BB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1FFD73-9EBA-89FB-E9DF-533C6DFF7E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0856C92-42FD-43C6-AC24-2824952D40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3380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maths-games/multiples-and-factors" TargetMode="External"/><Relationship Id="rId7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bbc.co.uk/bitesize/topics/zfq7hyc/articles/zp6wfcw" TargetMode="External"/><Relationship Id="rId5" Type="http://schemas.openxmlformats.org/officeDocument/2006/relationships/hyperlink" Target="https://www.math-play.com/Factors-Millionaire/factors-millionaire-game_html5.html" TargetMode="External"/><Relationship Id="rId4" Type="http://schemas.openxmlformats.org/officeDocument/2006/relationships/hyperlink" Target="https://www.mathnook.com/math/math-speed-racing-factors.html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fq7hyc/articles/z2q26fr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hyperlink" Target="https://www.primarygames.com/math/matheggsprime/" TargetMode="External"/><Relationship Id="rId4" Type="http://schemas.openxmlformats.org/officeDocument/2006/relationships/hyperlink" Target="https://www.transum.org/Maths/Game/Prime_Pairs/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hyperlink" Target="https://www.bbc.co.uk/bitesize/topics/zfq7hyc/articles/z2ndsrd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hdwxnb/articles/zwkhxbk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opmarks.co.uk/learning-to-count/paint-the-squares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ictgames.com/mobilePage/mostlyPostie/index.html" TargetMode="External"/><Relationship Id="rId5" Type="http://schemas.openxmlformats.org/officeDocument/2006/relationships/hyperlink" Target="https://uk.splashlearn.com/measurement-games" TargetMode="Externa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/>
              <a:t>Key Instant Recall Facts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75A6DF2-BA30-FDE6-D47F-091AA6ED52F2}"/>
              </a:ext>
            </a:extLst>
          </p:cNvPr>
          <p:cNvSpPr txBox="1"/>
          <p:nvPr/>
        </p:nvSpPr>
        <p:spPr>
          <a:xfrm>
            <a:off x="404241" y="1330335"/>
            <a:ext cx="11383517" cy="507831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fontAlgn="t"/>
            <a:r>
              <a:rPr lang="en-GB" b="1" i="0" u="sng" dirty="0">
                <a:solidFill>
                  <a:srgbClr val="1B1B1B"/>
                </a:solidFill>
                <a:effectLst/>
                <a:latin typeface="+mj-lt"/>
              </a:rPr>
              <a:t>What are KIRFs?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To develop your child’s fluency and mental maths skills, we are introducing KIRFs (Key Instant Recall Facts) throughout the school. KIRFs are a way of helping your child to learn - by heart -  key facts and information which they need to have </a:t>
            </a:r>
            <a:r>
              <a:rPr lang="en-GB" b="1" i="0" dirty="0">
                <a:solidFill>
                  <a:srgbClr val="1B1B1B"/>
                </a:solidFill>
                <a:effectLst/>
                <a:latin typeface="+mj-lt"/>
              </a:rPr>
              <a:t>instant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recall of. 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KIRFs are designed to support the development of </a:t>
            </a:r>
            <a:r>
              <a:rPr lang="en-GB" b="0" i="0" u="sng" dirty="0">
                <a:solidFill>
                  <a:srgbClr val="1B1B1B"/>
                </a:solidFill>
                <a:effectLst/>
                <a:latin typeface="+mj-lt"/>
              </a:rPr>
              <a:t>mental maths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skills that underpin much of the maths work in our school. They are particularly useful when calculating, adding, subtracting, multiplying or dividing. </a:t>
            </a:r>
            <a:r>
              <a:rPr lang="en-GB" dirty="0">
                <a:solidFill>
                  <a:srgbClr val="1B1B1B"/>
                </a:solidFill>
                <a:latin typeface="+mj-lt"/>
              </a:rPr>
              <a:t>KIRFs</a:t>
            </a:r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 contain number facts such as number bonds and times tables that need constant practise and rehearsal so children can recall them quickly and accurately.</a:t>
            </a:r>
          </a:p>
          <a:p>
            <a:pPr algn="just" fontAlgn="t"/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  <a:p>
            <a:pPr algn="just" fontAlgn="t"/>
            <a:r>
              <a:rPr lang="en-GB" b="0" i="0" dirty="0">
                <a:solidFill>
                  <a:srgbClr val="1B1B1B"/>
                </a:solidFill>
                <a:effectLst/>
                <a:latin typeface="+mj-lt"/>
              </a:rPr>
              <a:t>Instant recall of facts helps enormously with mental agility in maths lessons. When children move onto written calculations, knowing these key facts is very beneficial</a:t>
            </a:r>
            <a:r>
              <a:rPr lang="en-GB" dirty="0">
                <a:solidFill>
                  <a:srgbClr val="1B1B1B"/>
                </a:solidFill>
                <a:latin typeface="+mj-lt"/>
              </a:rPr>
              <a:t> as it reduces the cognitive load needed, allowing the children to focus on the higher-level maths. KIRFs are not about challenging the children but making sure ALL children have key mathematical facts at their fingertips. </a:t>
            </a:r>
          </a:p>
          <a:p>
            <a:pPr algn="just" fontAlgn="t"/>
            <a:endParaRPr lang="en-GB" dirty="0">
              <a:solidFill>
                <a:srgbClr val="1B1B1B"/>
              </a:solidFill>
              <a:latin typeface="+mj-lt"/>
            </a:endParaRPr>
          </a:p>
          <a:p>
            <a:pPr algn="just" fontAlgn="t"/>
            <a:r>
              <a:rPr lang="en-GB" b="1" u="sng" dirty="0"/>
              <a:t>The secret to success is practising little and often</a:t>
            </a:r>
            <a:r>
              <a:rPr lang="en-GB" dirty="0"/>
              <a:t>. Can you practise these KIRFs while walking to school or during a car journey? You do not need to practise them all at once; perhaps you could have a fact of the day.</a:t>
            </a:r>
            <a:endParaRPr lang="en-GB" b="0" i="0" dirty="0">
              <a:solidFill>
                <a:srgbClr val="1B1B1B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346483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School Overview</a:t>
            </a:r>
          </a:p>
        </p:txBody>
      </p:sp>
      <p:pic>
        <p:nvPicPr>
          <p:cNvPr id="3" name="Picture 2" descr="A table of multicolored numbers&#10;&#10;Description automatically generated">
            <a:extLst>
              <a:ext uri="{FF2B5EF4-FFF2-40B4-BE49-F238E27FC236}">
                <a16:creationId xmlns:a16="http://schemas.microsoft.com/office/drawing/2014/main" id="{2E7700E3-11C9-5523-6315-BD9F12013D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504" y="1330335"/>
            <a:ext cx="11364992" cy="4692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014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Autumn Term 1 – Year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401966" y="5210551"/>
            <a:ext cx="1124743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endParaRPr lang="en-GB" sz="1400" dirty="0">
              <a:hlinkClick r:id="rId3"/>
            </a:endParaRPr>
          </a:p>
          <a:p>
            <a:r>
              <a:rPr lang="en-GB" sz="1400" dirty="0">
                <a:hlinkClick r:id="rId3"/>
              </a:rPr>
              <a:t>https://www.topmarks.co.uk/maths-games/multiples-and-factors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4"/>
              </a:rPr>
              <a:t>https://www.mathnook.com/math/math-speed-racing-factors.html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5"/>
              </a:rPr>
              <a:t>https://www.math-play.com/Factors-Millionaire/factors-millionaire-game_html5.html</a:t>
            </a:r>
            <a:r>
              <a:rPr lang="en-GB" sz="1400" dirty="0"/>
              <a:t> </a:t>
            </a:r>
            <a:r>
              <a:rPr lang="en-GB" sz="1400" dirty="0">
                <a:hlinkClick r:id="rId6"/>
              </a:rPr>
              <a:t>https://www.bbc.co.uk/bitesize/topics/zfq7hyc/articles/zp6wfcw</a:t>
            </a:r>
            <a:r>
              <a:rPr lang="en-GB" sz="1400" dirty="0"/>
              <a:t>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4E117B7A-7781-EAF9-9DD2-30B93E584419}"/>
              </a:ext>
            </a:extLst>
          </p:cNvPr>
          <p:cNvSpPr/>
          <p:nvPr/>
        </p:nvSpPr>
        <p:spPr>
          <a:xfrm>
            <a:off x="8147673" y="2698884"/>
            <a:ext cx="3546595" cy="2967861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bg1"/>
                </a:solidFill>
              </a:rPr>
              <a:t>Key vocabulary:</a:t>
            </a:r>
          </a:p>
          <a:p>
            <a:r>
              <a:rPr lang="en-GB" sz="8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Composite number- </a:t>
            </a:r>
            <a:r>
              <a:rPr lang="en-GB" sz="1200" dirty="0">
                <a:solidFill>
                  <a:schemeClr val="bg1"/>
                </a:solidFill>
              </a:rPr>
              <a:t>Numbers that have more than 2 factors.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Prime number </a:t>
            </a:r>
            <a:r>
              <a:rPr lang="en-GB" sz="1200" dirty="0">
                <a:solidFill>
                  <a:schemeClr val="bg1"/>
                </a:solidFill>
              </a:rPr>
              <a:t>- A whole number with only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two factors, one and the number itself.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Factor-</a:t>
            </a:r>
            <a:r>
              <a:rPr lang="en-GB" sz="1200" dirty="0">
                <a:solidFill>
                  <a:schemeClr val="bg1"/>
                </a:solidFill>
              </a:rPr>
              <a:t> A factor of a number is a number that divides the given number evenly or exactly, leaving no remainder. 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Multiple </a:t>
            </a:r>
            <a:r>
              <a:rPr lang="en-GB" sz="1200" dirty="0">
                <a:solidFill>
                  <a:schemeClr val="bg1"/>
                </a:solidFill>
              </a:rPr>
              <a:t>-A multiple is the product result of one number multiplied by another number.  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find factor pairs of a number.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C0F2212F-F732-70C7-78FA-7832783CC362}"/>
              </a:ext>
            </a:extLst>
          </p:cNvPr>
          <p:cNvSpPr txBox="1"/>
          <p:nvPr/>
        </p:nvSpPr>
        <p:spPr>
          <a:xfrm>
            <a:off x="720130" y="1427040"/>
            <a:ext cx="10734615" cy="923330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Children should now know all multiplication and division facts up to 12 × 12. When given a number in one of</a:t>
            </a:r>
          </a:p>
          <a:p>
            <a:pPr algn="ctr"/>
            <a:r>
              <a:rPr lang="en-GB" dirty="0"/>
              <a:t>these times tables, they should be able to state a factor pair which multiply to make this number</a:t>
            </a:r>
            <a:r>
              <a:rPr lang="en-GB" i="1" dirty="0"/>
              <a:t>. </a:t>
            </a:r>
          </a:p>
          <a:p>
            <a:pPr algn="ctr"/>
            <a:r>
              <a:rPr lang="en-GB" i="1" dirty="0"/>
              <a:t>For example, factor pairs for 8 are: 1 and 8 and 2 and 4. </a:t>
            </a:r>
            <a:endParaRPr lang="en-GB" sz="2000" i="1" dirty="0"/>
          </a:p>
        </p:txBody>
      </p:sp>
      <p:pic>
        <p:nvPicPr>
          <p:cNvPr id="13" name="Picture 12" descr="A blue circles with black text&#10;&#10;Description automatically generated">
            <a:extLst>
              <a:ext uri="{FF2B5EF4-FFF2-40B4-BE49-F238E27FC236}">
                <a16:creationId xmlns:a16="http://schemas.microsoft.com/office/drawing/2014/main" id="{57E1B3D5-DCBB-3D5A-95DB-2EE4FE11609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44" y="2698884"/>
            <a:ext cx="7607541" cy="186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870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Autumn Term 2 – Year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401966" y="5303627"/>
            <a:ext cx="10742329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endParaRPr lang="en-GB" sz="14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3"/>
              </a:rPr>
              <a:t>https://www.bbc.co.uk/bitesize/topics/zfq7hyc/articles/z2q26fr</a:t>
            </a:r>
            <a:r>
              <a:rPr lang="en-GB" sz="1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4"/>
              </a:rPr>
              <a:t>https://www.transum.org/Maths/Game/Prime_Pairs/</a:t>
            </a:r>
            <a:r>
              <a:rPr lang="en-GB" sz="1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5"/>
              </a:rPr>
              <a:t>https://www.primarygames.com/math/matheggsprime/</a:t>
            </a:r>
            <a:r>
              <a:rPr lang="en-GB" sz="1400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identify prime numbers up to 20.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BFF5F26-7571-8B57-7B2D-A12C97395DA3}"/>
              </a:ext>
            </a:extLst>
          </p:cNvPr>
          <p:cNvSpPr txBox="1"/>
          <p:nvPr/>
        </p:nvSpPr>
        <p:spPr>
          <a:xfrm>
            <a:off x="495926" y="1431519"/>
            <a:ext cx="11126579" cy="584775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A prime number is a number with only two factors: itself and one. The aim is for children to recall the prime</a:t>
            </a:r>
          </a:p>
          <a:p>
            <a:pPr algn="ctr"/>
            <a:r>
              <a:rPr lang="en-GB" sz="1600" dirty="0"/>
              <a:t>numbers to 20 instantly.</a:t>
            </a:r>
          </a:p>
        </p:txBody>
      </p:sp>
      <p:pic>
        <p:nvPicPr>
          <p:cNvPr id="20" name="Picture 19" descr="A screenshot of a math game&#10;&#10;Description automatically generated">
            <a:extLst>
              <a:ext uri="{FF2B5EF4-FFF2-40B4-BE49-F238E27FC236}">
                <a16:creationId xmlns:a16="http://schemas.microsoft.com/office/drawing/2014/main" id="{31DA8047-CA9D-8961-D244-EEEC8B4399D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26" y="2709048"/>
            <a:ext cx="6999359" cy="1696506"/>
          </a:xfrm>
          <a:prstGeom prst="rect">
            <a:avLst/>
          </a:prstGeom>
        </p:spPr>
      </p:pic>
      <p:pic>
        <p:nvPicPr>
          <p:cNvPr id="21" name="Picture 20" descr="A card game with purple numbers&#10;&#10;Description automatically generated">
            <a:extLst>
              <a:ext uri="{FF2B5EF4-FFF2-40B4-BE49-F238E27FC236}">
                <a16:creationId xmlns:a16="http://schemas.microsoft.com/office/drawing/2014/main" id="{62B01A84-DCB7-A707-991E-D3F109FA0F6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179" y="4712562"/>
            <a:ext cx="3773849" cy="1831427"/>
          </a:xfrm>
          <a:prstGeom prst="rect">
            <a:avLst/>
          </a:prstGeom>
        </p:spPr>
      </p:pic>
      <p:sp>
        <p:nvSpPr>
          <p:cNvPr id="22" name="Rectangle: Rounded Corners 8">
            <a:extLst>
              <a:ext uri="{FF2B5EF4-FFF2-40B4-BE49-F238E27FC236}">
                <a16:creationId xmlns:a16="http://schemas.microsoft.com/office/drawing/2014/main" id="{6F99FD21-D9AD-60EF-D360-E63082FF26E5}"/>
              </a:ext>
            </a:extLst>
          </p:cNvPr>
          <p:cNvSpPr/>
          <p:nvPr/>
        </p:nvSpPr>
        <p:spPr>
          <a:xfrm>
            <a:off x="8228998" y="2072733"/>
            <a:ext cx="3556485" cy="2538140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bg1"/>
                </a:solidFill>
              </a:rPr>
              <a:t>Key vocabulary:</a:t>
            </a:r>
          </a:p>
          <a:p>
            <a:r>
              <a:rPr lang="en-GB" sz="8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Array-</a:t>
            </a:r>
            <a:r>
              <a:rPr lang="en-GB" sz="1200" dirty="0">
                <a:solidFill>
                  <a:schemeClr val="bg1"/>
                </a:solidFill>
              </a:rPr>
              <a:t> An ordered collection of counters,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cubes or other item in rows and columns.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Factor-</a:t>
            </a:r>
            <a:r>
              <a:rPr lang="en-GB" sz="1200" dirty="0">
                <a:solidFill>
                  <a:schemeClr val="bg1"/>
                </a:solidFill>
              </a:rPr>
              <a:t> A factor of a number is a number that divides the given number evenly or exactly, leaving no remainder. 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Product-</a:t>
            </a:r>
            <a:r>
              <a:rPr lang="en-GB" sz="1200" dirty="0">
                <a:solidFill>
                  <a:schemeClr val="bg1"/>
                </a:solidFill>
              </a:rPr>
              <a:t> The result of multiplying one number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by another.</a:t>
            </a:r>
          </a:p>
        </p:txBody>
      </p:sp>
    </p:spTree>
    <p:extLst>
      <p:ext uri="{BB962C8B-B14F-4D97-AF65-F5344CB8AC3E}">
        <p14:creationId xmlns:p14="http://schemas.microsoft.com/office/powerpoint/2010/main" val="32304239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Spring Term 1 – Year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94526" y="4950376"/>
            <a:ext cx="11383517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Around the clock - think of a clock face. What are each of the numbers a square root of? E.g. 12: 12 is the square root of 144. What are each of the numbers squared?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Dice roll - whatever the number lands on, square it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Cards - turn a card over, square it and call out the answer. Can you say the answer quicker than your partner?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i="1" dirty="0">
                <a:hlinkClick r:id="rId4"/>
              </a:rPr>
              <a:t>https://www.bbc.co.uk/bitesize/topics/zfq7hyc/articles/z2ndsrd</a:t>
            </a:r>
            <a:r>
              <a:rPr lang="en-GB" sz="1400" i="1" dirty="0"/>
              <a:t>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176DB3EE-8A69-0ABE-17A0-4F8F80CC8017}"/>
                  </a:ext>
                </a:extLst>
              </p:cNvPr>
              <p:cNvSpPr txBox="1"/>
              <p:nvPr/>
            </p:nvSpPr>
            <p:spPr>
              <a:xfrm>
                <a:off x="1890445" y="966039"/>
                <a:ext cx="8952011" cy="46166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sz="2400" u="sng" dirty="0"/>
                  <a:t>I can recall square numbers up to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2400" i="1" u="sng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u="sng" smtClean="0">
                            <a:latin typeface="Cambria Math" panose="02040503050406030204" pitchFamily="18" charset="0"/>
                          </a:rPr>
                          <m:t>12</m:t>
                        </m:r>
                      </m:e>
                      <m:sup>
                        <m:r>
                          <a:rPr lang="en-US" sz="2400" b="0" i="1" u="sng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2400" u="sng" dirty="0"/>
                  <a:t> and their square roots.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176DB3EE-8A69-0ABE-17A0-4F8F80CC801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90445" y="966039"/>
                <a:ext cx="8952011" cy="461665"/>
              </a:xfrm>
              <a:prstGeom prst="rect">
                <a:avLst/>
              </a:prstGeom>
              <a:blipFill>
                <a:blip r:embed="rId5"/>
                <a:stretch>
                  <a:fillRect t="-7895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D25EE58F-F906-08A7-8388-2B94434A8B68}"/>
              </a:ext>
            </a:extLst>
          </p:cNvPr>
          <p:cNvSpPr txBox="1"/>
          <p:nvPr/>
        </p:nvSpPr>
        <p:spPr>
          <a:xfrm>
            <a:off x="300835" y="1406718"/>
            <a:ext cx="11573206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Square numbers have an odd number of factors and are the result of multiplying a whole number by itself. The aim is for children to recall square numbers, and their square roots up to 144 instantly. </a:t>
            </a:r>
          </a:p>
        </p:txBody>
      </p:sp>
      <p:pic>
        <p:nvPicPr>
          <p:cNvPr id="15" name="Picture 14" descr="A blue and pink letters on a black background&#10;&#10;Description automatically generated">
            <a:extLst>
              <a:ext uri="{FF2B5EF4-FFF2-40B4-BE49-F238E27FC236}">
                <a16:creationId xmlns:a16="http://schemas.microsoft.com/office/drawing/2014/main" id="{260A70CB-FFB5-6030-3372-8FCC660D670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32334" y="407032"/>
            <a:ext cx="1405922" cy="490047"/>
          </a:xfrm>
          <a:prstGeom prst="rect">
            <a:avLst/>
          </a:prstGeom>
        </p:spPr>
      </p:pic>
      <p:pic>
        <p:nvPicPr>
          <p:cNvPr id="21" name="Picture 20" descr="A graph of a number of green dots&#10;&#10;Description automatically generated with medium confidence">
            <a:extLst>
              <a:ext uri="{FF2B5EF4-FFF2-40B4-BE49-F238E27FC236}">
                <a16:creationId xmlns:a16="http://schemas.microsoft.com/office/drawing/2014/main" id="{C3974DF8-082B-6202-50DD-3F28DA99BB0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511" b="2716"/>
          <a:stretch/>
        </p:blipFill>
        <p:spPr>
          <a:xfrm>
            <a:off x="401967" y="2735729"/>
            <a:ext cx="5267314" cy="19231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angle: Rounded Corners 8">
                <a:extLst>
                  <a:ext uri="{FF2B5EF4-FFF2-40B4-BE49-F238E27FC236}">
                    <a16:creationId xmlns:a16="http://schemas.microsoft.com/office/drawing/2014/main" id="{AC3DED64-820F-FA34-E6B6-D2D346280DFD}"/>
                  </a:ext>
                </a:extLst>
              </p:cNvPr>
              <p:cNvSpPr/>
              <p:nvPr/>
            </p:nvSpPr>
            <p:spPr>
              <a:xfrm>
                <a:off x="8206693" y="2409416"/>
                <a:ext cx="3546595" cy="2967861"/>
              </a:xfrm>
              <a:prstGeom prst="round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u="sng" dirty="0">
                    <a:solidFill>
                      <a:schemeClr val="bg1"/>
                    </a:solidFill>
                  </a:rPr>
                  <a:t>Key vocabulary:</a:t>
                </a:r>
              </a:p>
              <a:p>
                <a:r>
                  <a:rPr lang="en-GB" sz="800" b="1" u="sng" dirty="0">
                    <a:solidFill>
                      <a:schemeClr val="bg1"/>
                    </a:solidFill>
                  </a:rPr>
                  <a:t>  </a:t>
                </a:r>
              </a:p>
              <a:p>
                <a:pPr algn="ctr"/>
                <a:r>
                  <a:rPr lang="en-GB" sz="1200" b="1" dirty="0">
                    <a:solidFill>
                      <a:schemeClr val="bg1"/>
                    </a:solidFill>
                  </a:rPr>
                  <a:t>Notation- </a:t>
                </a:r>
                <a:r>
                  <a:rPr lang="en-GB" sz="1200" dirty="0">
                    <a:solidFill>
                      <a:schemeClr val="bg1"/>
                    </a:solidFill>
                  </a:rPr>
                  <a:t>A symbol. The notation</a:t>
                </a:r>
              </a:p>
              <a:p>
                <a:pPr algn="ctr"/>
                <a:r>
                  <a:rPr lang="en-GB" sz="1200" dirty="0">
                    <a:solidFill>
                      <a:schemeClr val="bg1"/>
                    </a:solidFill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1200" dirty="0">
                    <a:solidFill>
                      <a:schemeClr val="bg1"/>
                    </a:solidFill>
                  </a:rPr>
                  <a:t>means squared e.g.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GB" sz="1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1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en-US" sz="1200" i="1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GB" sz="1200" dirty="0">
                    <a:solidFill>
                      <a:schemeClr val="bg1"/>
                    </a:solidFill>
                  </a:rPr>
                  <a:t> is 5 squared, 5 × 5 = 25</a:t>
                </a:r>
              </a:p>
              <a:p>
                <a:pPr algn="ctr"/>
                <a:endParaRPr lang="en-GB" sz="1200" dirty="0">
                  <a:solidFill>
                    <a:schemeClr val="bg1"/>
                  </a:solidFill>
                </a:endParaRPr>
              </a:p>
              <a:p>
                <a:pPr algn="ctr"/>
                <a:r>
                  <a:rPr lang="en-GB" sz="1200" b="1" dirty="0">
                    <a:solidFill>
                      <a:schemeClr val="bg1"/>
                    </a:solidFill>
                  </a:rPr>
                  <a:t>Square number- </a:t>
                </a:r>
                <a:r>
                  <a:rPr lang="en-GB" sz="1200" dirty="0">
                    <a:solidFill>
                      <a:schemeClr val="bg1"/>
                    </a:solidFill>
                  </a:rPr>
                  <a:t>The result when a number has been multiplied by itself.</a:t>
                </a:r>
              </a:p>
              <a:p>
                <a:pPr algn="ctr"/>
                <a:endParaRPr lang="en-GB" sz="1200" dirty="0">
                  <a:solidFill>
                    <a:schemeClr val="bg1"/>
                  </a:solidFill>
                </a:endParaRPr>
              </a:p>
              <a:p>
                <a:pPr algn="ctr"/>
                <a:r>
                  <a:rPr lang="en-GB" sz="1200" b="1" dirty="0">
                    <a:solidFill>
                      <a:schemeClr val="bg1"/>
                    </a:solidFill>
                  </a:rPr>
                  <a:t>Square root- </a:t>
                </a:r>
                <a:r>
                  <a:rPr lang="en-GB" sz="1200" dirty="0">
                    <a:solidFill>
                      <a:schemeClr val="bg1"/>
                    </a:solidFill>
                  </a:rPr>
                  <a:t>A square root of a number is a</a:t>
                </a:r>
              </a:p>
              <a:p>
                <a:pPr algn="ctr"/>
                <a:r>
                  <a:rPr lang="en-GB" sz="1200" dirty="0">
                    <a:solidFill>
                      <a:schemeClr val="bg1"/>
                    </a:solidFill>
                  </a:rPr>
                  <a:t>value that, when multiplied by itself, gives the</a:t>
                </a:r>
              </a:p>
              <a:p>
                <a:pPr algn="ctr"/>
                <a:r>
                  <a:rPr lang="en-GB" sz="1200" dirty="0">
                    <a:solidFill>
                      <a:schemeClr val="bg1"/>
                    </a:solidFill>
                  </a:rPr>
                  <a:t>number. e.g. the square root of 9 is 3</a:t>
                </a:r>
              </a:p>
            </p:txBody>
          </p:sp>
        </mc:Choice>
        <mc:Fallback xmlns="">
          <p:sp>
            <p:nvSpPr>
              <p:cNvPr id="22" name="Rectangle: Rounded Corners 8">
                <a:extLst>
                  <a:ext uri="{FF2B5EF4-FFF2-40B4-BE49-F238E27FC236}">
                    <a16:creationId xmlns:a16="http://schemas.microsoft.com/office/drawing/2014/main" id="{AC3DED64-820F-FA34-E6B6-D2D346280DF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206693" y="2409416"/>
                <a:ext cx="3546595" cy="2967861"/>
              </a:xfrm>
              <a:prstGeom prst="roundRect">
                <a:avLst/>
              </a:prstGeom>
              <a:blipFill>
                <a:blip r:embed="rId8"/>
                <a:stretch>
                  <a:fillRect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 descr="A graph of a number of green dots&#10;&#10;Description automatically generated with medium confidence">
            <a:extLst>
              <a:ext uri="{FF2B5EF4-FFF2-40B4-BE49-F238E27FC236}">
                <a16:creationId xmlns:a16="http://schemas.microsoft.com/office/drawing/2014/main" id="{F1A798BC-AD0A-C753-C2AB-AF549E1B703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775" b="2716"/>
          <a:stretch/>
        </p:blipFill>
        <p:spPr>
          <a:xfrm>
            <a:off x="6045871" y="2290154"/>
            <a:ext cx="2016636" cy="2884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17723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Spring Term 2 – Year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294526" y="5174116"/>
            <a:ext cx="9857359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Dominos- write the fraction and decimal the domino is showing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Bingo- make your own fraction to decimal bingo game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Pairs game- make your own fraction and decimal card matching game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3"/>
              </a:rPr>
              <a:t>https://www.bbc.co.uk/bitesize/topics/zhdwxnb/articles/zwkhxbk</a:t>
            </a:r>
            <a:r>
              <a:rPr lang="en-GB" sz="1400" dirty="0"/>
              <a:t> </a:t>
            </a:r>
            <a:endParaRPr lang="en-GB" sz="1400" i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recognise equivalent fractions and decimals.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144223A-7BB1-1446-B5E6-2BD10318317C}"/>
              </a:ext>
            </a:extLst>
          </p:cNvPr>
          <p:cNvSpPr txBox="1"/>
          <p:nvPr/>
        </p:nvSpPr>
        <p:spPr>
          <a:xfrm>
            <a:off x="396187" y="1514866"/>
            <a:ext cx="11573206" cy="707886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2000" dirty="0"/>
              <a:t>Children should be able to convert between fractions and decimals and recall common decimal and fraction equivalences instantly.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: Rounded Corners 8">
                <a:extLst>
                  <a:ext uri="{FF2B5EF4-FFF2-40B4-BE49-F238E27FC236}">
                    <a16:creationId xmlns:a16="http://schemas.microsoft.com/office/drawing/2014/main" id="{23888E7F-29BC-EFF3-FE27-242BAC877AD7}"/>
                  </a:ext>
                </a:extLst>
              </p:cNvPr>
              <p:cNvSpPr/>
              <p:nvPr/>
            </p:nvSpPr>
            <p:spPr>
              <a:xfrm>
                <a:off x="7206916" y="2409416"/>
                <a:ext cx="4546372" cy="3186166"/>
              </a:xfrm>
              <a:prstGeom prst="roundRect">
                <a:avLst/>
              </a:prstGeom>
              <a:solidFill>
                <a:srgbClr val="002060"/>
              </a:solidFill>
              <a:ln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GB" b="1" u="sng" dirty="0">
                    <a:solidFill>
                      <a:schemeClr val="bg1"/>
                    </a:solidFill>
                  </a:rPr>
                  <a:t>Key vocabulary:</a:t>
                </a:r>
              </a:p>
              <a:p>
                <a:r>
                  <a:rPr lang="en-GB" sz="800" b="1" u="sng" dirty="0">
                    <a:solidFill>
                      <a:schemeClr val="bg1"/>
                    </a:solidFill>
                  </a:rPr>
                  <a:t>  </a:t>
                </a:r>
              </a:p>
              <a:p>
                <a:pPr algn="ctr"/>
                <a:r>
                  <a:rPr lang="en-GB" sz="1200" b="1" dirty="0">
                    <a:solidFill>
                      <a:schemeClr val="bg1"/>
                    </a:solidFill>
                  </a:rPr>
                  <a:t>Convert-</a:t>
                </a:r>
                <a:r>
                  <a:rPr lang="en-GB" sz="1200" dirty="0">
                    <a:solidFill>
                      <a:schemeClr val="bg1"/>
                    </a:solidFill>
                  </a:rPr>
                  <a:t> To change the expression without changing the size or amount.</a:t>
                </a:r>
              </a:p>
              <a:p>
                <a:pPr algn="ctr"/>
                <a:endParaRPr lang="en-GB" sz="1200" dirty="0">
                  <a:solidFill>
                    <a:schemeClr val="bg1"/>
                  </a:solidFill>
                </a:endParaRPr>
              </a:p>
              <a:p>
                <a:pPr algn="ctr"/>
                <a:r>
                  <a:rPr lang="en-GB" sz="1200" b="1" dirty="0">
                    <a:solidFill>
                      <a:schemeClr val="bg1"/>
                    </a:solidFill>
                  </a:rPr>
                  <a:t>Decimal number- </a:t>
                </a:r>
                <a:r>
                  <a:rPr lang="en-GB" sz="1200" dirty="0">
                    <a:solidFill>
                      <a:schemeClr val="bg1"/>
                    </a:solidFill>
                  </a:rPr>
                  <a:t>A number with a decimal point.</a:t>
                </a:r>
              </a:p>
              <a:p>
                <a:pPr algn="ctr"/>
                <a:endParaRPr lang="en-GB" sz="1200" dirty="0">
                  <a:solidFill>
                    <a:schemeClr val="bg1"/>
                  </a:solidFill>
                </a:endParaRPr>
              </a:p>
              <a:p>
                <a:pPr algn="ctr"/>
                <a:r>
                  <a:rPr lang="en-GB" sz="1200" b="1" dirty="0">
                    <a:solidFill>
                      <a:schemeClr val="bg1"/>
                    </a:solidFill>
                  </a:rPr>
                  <a:t>Fraction-</a:t>
                </a:r>
                <a:r>
                  <a:rPr lang="en-GB" sz="1200" dirty="0">
                    <a:solidFill>
                      <a:schemeClr val="bg1"/>
                    </a:solidFill>
                  </a:rPr>
                  <a:t> A fraction represents the equal parts of the whole.</a:t>
                </a:r>
              </a:p>
              <a:p>
                <a:pPr algn="ctr"/>
                <a:endParaRPr lang="en-GB" sz="1200" dirty="0">
                  <a:solidFill>
                    <a:schemeClr val="bg1"/>
                  </a:solidFill>
                </a:endParaRPr>
              </a:p>
              <a:p>
                <a:pPr algn="ctr"/>
                <a:r>
                  <a:rPr lang="en-GB" sz="1200" b="1" dirty="0">
                    <a:solidFill>
                      <a:schemeClr val="bg1"/>
                    </a:solidFill>
                  </a:rPr>
                  <a:t>Tenth- </a:t>
                </a:r>
                <a:r>
                  <a:rPr lang="en-GB" sz="1200" dirty="0">
                    <a:solidFill>
                      <a:schemeClr val="bg1"/>
                    </a:solidFill>
                  </a:rPr>
                  <a:t>One out of 10 equal parts. The fraction form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1200" dirty="0">
                    <a:solidFill>
                      <a:schemeClr val="bg1"/>
                    </a:solidFill>
                  </a:rPr>
                  <a:t> and the decimal 0.1</a:t>
                </a:r>
              </a:p>
              <a:p>
                <a:pPr algn="ctr"/>
                <a:endParaRPr lang="en-GB" sz="1200" dirty="0">
                  <a:solidFill>
                    <a:schemeClr val="bg1"/>
                  </a:solidFill>
                </a:endParaRPr>
              </a:p>
              <a:p>
                <a:pPr algn="ctr"/>
                <a:r>
                  <a:rPr lang="en-GB" sz="1200" b="1" dirty="0">
                    <a:solidFill>
                      <a:schemeClr val="bg1"/>
                    </a:solidFill>
                  </a:rPr>
                  <a:t>Hundredth- </a:t>
                </a:r>
                <a:r>
                  <a:rPr lang="en-GB" sz="1200" dirty="0">
                    <a:solidFill>
                      <a:schemeClr val="bg1"/>
                    </a:solidFill>
                  </a:rPr>
                  <a:t>One out of 100 equal parts. The fraction form is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120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1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200" b="0" i="1" smtClean="0">
                            <a:solidFill>
                              <a:schemeClr val="bg1"/>
                            </a:solidFill>
                            <a:latin typeface="Cambria Math" panose="02040503050406030204" pitchFamily="18" charset="0"/>
                          </a:rPr>
                          <m:t>100</m:t>
                        </m:r>
                      </m:den>
                    </m:f>
                  </m:oMath>
                </a14:m>
                <a:r>
                  <a:rPr lang="en-GB" sz="1200" dirty="0">
                    <a:solidFill>
                      <a:schemeClr val="bg1"/>
                    </a:solidFill>
                  </a:rPr>
                  <a:t>and the decimal 0.01</a:t>
                </a:r>
              </a:p>
              <a:p>
                <a:pPr algn="ctr"/>
                <a:endParaRPr lang="en-GB" sz="1200" dirty="0">
                  <a:solidFill>
                    <a:schemeClr val="bg1"/>
                  </a:solidFill>
                </a:endParaRPr>
              </a:p>
            </p:txBody>
          </p:sp>
        </mc:Choice>
        <mc:Fallback xmlns="">
          <p:sp>
            <p:nvSpPr>
              <p:cNvPr id="14" name="Rectangle: Rounded Corners 8">
                <a:extLst>
                  <a:ext uri="{FF2B5EF4-FFF2-40B4-BE49-F238E27FC236}">
                    <a16:creationId xmlns:a16="http://schemas.microsoft.com/office/drawing/2014/main" id="{23888E7F-29BC-EFF3-FE27-242BAC877A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6916" y="2409416"/>
                <a:ext cx="4546372" cy="3186166"/>
              </a:xfrm>
              <a:prstGeom prst="roundRect">
                <a:avLst/>
              </a:prstGeom>
              <a:blipFill>
                <a:blip r:embed="rId4"/>
                <a:stretch>
                  <a:fillRect/>
                </a:stretch>
              </a:blipFill>
              <a:ln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6" name="Picture 15" descr="A line with numbers and a number on it&#10;&#10;Description automatically generated">
            <a:extLst>
              <a:ext uri="{FF2B5EF4-FFF2-40B4-BE49-F238E27FC236}">
                <a16:creationId xmlns:a16="http://schemas.microsoft.com/office/drawing/2014/main" id="{2FD4AB13-A6D3-2ABD-0176-6114BBB07B8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865" y="2826522"/>
            <a:ext cx="6673438" cy="1740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8125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Summer Term 1 – Year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55B65-D741-942B-7059-5FA55DBB2DFA}"/>
              </a:ext>
            </a:extLst>
          </p:cNvPr>
          <p:cNvSpPr txBox="1"/>
          <p:nvPr/>
        </p:nvSpPr>
        <p:spPr>
          <a:xfrm>
            <a:off x="396187" y="5362224"/>
            <a:ext cx="7668695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Part part whole- Use the part part whole model to create your own decimal number bonds. How many ways can you make 1? How many ways can you make 10?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Use money- how many ways can you make £1? E.g. 0.90p + 0.10p </a:t>
            </a:r>
            <a:r>
              <a:rPr lang="en-GB" sz="1400" i="1" dirty="0"/>
              <a:t>Website: </a:t>
            </a:r>
            <a:r>
              <a:rPr lang="en-GB" sz="1400" i="1" dirty="0">
                <a:hlinkClick r:id="rId3"/>
              </a:rPr>
              <a:t>https://www.topmarks.co.uk/learning-to-count/paint-the-squares</a:t>
            </a:r>
            <a:r>
              <a:rPr lang="en-GB" sz="1400" i="1" dirty="0"/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know decimal number bonds to 1 and 10.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144223A-7BB1-1446-B5E6-2BD10318317C}"/>
              </a:ext>
            </a:extLst>
          </p:cNvPr>
          <p:cNvSpPr txBox="1"/>
          <p:nvPr/>
        </p:nvSpPr>
        <p:spPr>
          <a:xfrm>
            <a:off x="396187" y="1514866"/>
            <a:ext cx="11573206" cy="646331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dirty="0"/>
              <a:t>Children should see the links with number bonds to 10, 100 and 1000 to identify decimal number bonds to 1 and 10 and recall these instantly.</a:t>
            </a:r>
          </a:p>
        </p:txBody>
      </p:sp>
      <p:sp>
        <p:nvSpPr>
          <p:cNvPr id="23" name="Rectangle: Rounded Corners 8">
            <a:extLst>
              <a:ext uri="{FF2B5EF4-FFF2-40B4-BE49-F238E27FC236}">
                <a16:creationId xmlns:a16="http://schemas.microsoft.com/office/drawing/2014/main" id="{ED21432A-A4C4-C94D-77CB-B6BE0B481450}"/>
              </a:ext>
            </a:extLst>
          </p:cNvPr>
          <p:cNvSpPr/>
          <p:nvPr/>
        </p:nvSpPr>
        <p:spPr>
          <a:xfrm>
            <a:off x="8206692" y="2068842"/>
            <a:ext cx="3546595" cy="2967861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bg1"/>
                </a:solidFill>
              </a:rPr>
              <a:t>Key vocabulary:</a:t>
            </a:r>
          </a:p>
          <a:p>
            <a:r>
              <a:rPr lang="en-GB" sz="8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Complements- </a:t>
            </a:r>
            <a:r>
              <a:rPr lang="en-GB" sz="1200" dirty="0">
                <a:solidFill>
                  <a:schemeClr val="bg1"/>
                </a:solidFill>
              </a:rPr>
              <a:t>In addition, a number and its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complement make a total e.g. 0.3 is the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complement of 0.7 to make 1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Decimal number- </a:t>
            </a:r>
            <a:r>
              <a:rPr lang="en-GB" sz="1200" dirty="0">
                <a:solidFill>
                  <a:schemeClr val="bg1"/>
                </a:solidFill>
              </a:rPr>
              <a:t>A number with a decimal point.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Number bonds- </a:t>
            </a:r>
            <a:r>
              <a:rPr lang="en-GB" sz="1200" dirty="0">
                <a:solidFill>
                  <a:schemeClr val="bg1"/>
                </a:solidFill>
              </a:rPr>
              <a:t>Pairs of numbers that add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together to make another number.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Sum- </a:t>
            </a:r>
            <a:r>
              <a:rPr lang="en-GB" sz="1200" dirty="0">
                <a:solidFill>
                  <a:schemeClr val="bg1"/>
                </a:solidFill>
              </a:rPr>
              <a:t>The result of an addition</a:t>
            </a:r>
          </a:p>
        </p:txBody>
      </p:sp>
      <p:pic>
        <p:nvPicPr>
          <p:cNvPr id="25" name="Picture 24" descr="A diagram of a number&#10;&#10;Description automatically generated">
            <a:extLst>
              <a:ext uri="{FF2B5EF4-FFF2-40B4-BE49-F238E27FC236}">
                <a16:creationId xmlns:a16="http://schemas.microsoft.com/office/drawing/2014/main" id="{47C67FB9-6C59-790D-B0A2-AB9080EFC5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631" y="2485930"/>
            <a:ext cx="7339708" cy="1821375"/>
          </a:xfrm>
          <a:prstGeom prst="rect">
            <a:avLst/>
          </a:prstGeom>
        </p:spPr>
      </p:pic>
      <p:pic>
        <p:nvPicPr>
          <p:cNvPr id="27" name="Picture 26" descr="A black and white diagram&#10;&#10;Description automatically generated">
            <a:extLst>
              <a:ext uri="{FF2B5EF4-FFF2-40B4-BE49-F238E27FC236}">
                <a16:creationId xmlns:a16="http://schemas.microsoft.com/office/drawing/2014/main" id="{67FC61C7-9C1C-D810-8F30-9397A604E94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42"/>
          <a:stretch/>
        </p:blipFill>
        <p:spPr>
          <a:xfrm>
            <a:off x="8422104" y="5078443"/>
            <a:ext cx="1557885" cy="1507887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1DFEADB5-2AAC-38D4-2B18-FA9D179D607A}"/>
              </a:ext>
            </a:extLst>
          </p:cNvPr>
          <p:cNvSpPr txBox="1"/>
          <p:nvPr/>
        </p:nvSpPr>
        <p:spPr>
          <a:xfrm>
            <a:off x="9584008" y="5343134"/>
            <a:ext cx="164869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i="1" dirty="0"/>
              <a:t>Part whole model</a:t>
            </a:r>
          </a:p>
        </p:txBody>
      </p:sp>
    </p:spTree>
    <p:extLst>
      <p:ext uri="{BB962C8B-B14F-4D97-AF65-F5344CB8AC3E}">
        <p14:creationId xmlns:p14="http://schemas.microsoft.com/office/powerpoint/2010/main" val="25614533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690FA220-E2F6-EC10-88C7-187A587CF0A0}"/>
              </a:ext>
            </a:extLst>
          </p:cNvPr>
          <p:cNvGrpSpPr/>
          <p:nvPr/>
        </p:nvGrpSpPr>
        <p:grpSpPr>
          <a:xfrm>
            <a:off x="133564" y="123290"/>
            <a:ext cx="11907748" cy="6637106"/>
            <a:chOff x="133564" y="123290"/>
            <a:chExt cx="11907748" cy="6637106"/>
          </a:xfrm>
        </p:grpSpPr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B3FE1D7B-7DDF-3DD5-6F10-AB21CF877239}"/>
                </a:ext>
              </a:extLst>
            </p:cNvPr>
            <p:cNvSpPr/>
            <p:nvPr/>
          </p:nvSpPr>
          <p:spPr>
            <a:xfrm>
              <a:off x="133564" y="123290"/>
              <a:ext cx="11907748" cy="6637106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E482464-919D-9DDA-BAD2-D6B13B344357}"/>
                </a:ext>
              </a:extLst>
            </p:cNvPr>
            <p:cNvSpPr/>
            <p:nvPr/>
          </p:nvSpPr>
          <p:spPr>
            <a:xfrm>
              <a:off x="284252" y="246580"/>
              <a:ext cx="11613222" cy="6380251"/>
            </a:xfrm>
            <a:prstGeom prst="rect">
              <a:avLst/>
            </a:prstGeom>
            <a:noFill/>
            <a:ln w="76200">
              <a:solidFill>
                <a:srgbClr val="00206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47F85EF8-AE95-42FF-9227-CBD1D2DFFA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6295" y="348049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B77286B9-2023-51C8-3456-32D56425D2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1966" y="348048"/>
            <a:ext cx="799188" cy="80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4FF0715-6334-A1B5-A7FE-83F5932DFB72}"/>
              </a:ext>
            </a:extLst>
          </p:cNvPr>
          <p:cNvSpPr txBox="1"/>
          <p:nvPr/>
        </p:nvSpPr>
        <p:spPr>
          <a:xfrm>
            <a:off x="3184989" y="426210"/>
            <a:ext cx="63494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Summer Term 2 – 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76DB3EE-8A69-0ABE-17A0-4F8F80CC8017}"/>
              </a:ext>
            </a:extLst>
          </p:cNvPr>
          <p:cNvSpPr txBox="1"/>
          <p:nvPr/>
        </p:nvSpPr>
        <p:spPr>
          <a:xfrm>
            <a:off x="1890445" y="966039"/>
            <a:ext cx="895201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u="sng" dirty="0"/>
              <a:t>I can recall metric conversions.</a:t>
            </a:r>
            <a:endParaRPr lang="en-GB" sz="2400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863AFD8-9980-4923-7AB5-5CD6C253ADA9}"/>
              </a:ext>
            </a:extLst>
          </p:cNvPr>
          <p:cNvSpPr txBox="1"/>
          <p:nvPr/>
        </p:nvSpPr>
        <p:spPr>
          <a:xfrm>
            <a:off x="334542" y="1427704"/>
            <a:ext cx="11573206" cy="338554"/>
          </a:xfrm>
          <a:prstGeom prst="rect">
            <a:avLst/>
          </a:prstGeom>
          <a:noFill/>
          <a:ln w="57150">
            <a:noFill/>
            <a:prstDash val="dash"/>
          </a:ln>
        </p:spPr>
        <p:txBody>
          <a:bodyPr wrap="square">
            <a:spAutoFit/>
          </a:bodyPr>
          <a:lstStyle/>
          <a:p>
            <a:pPr algn="ctr"/>
            <a:r>
              <a:rPr lang="en-GB" sz="1600" dirty="0"/>
              <a:t>Children should be able to convert between metric units of mass, length and capacity.</a:t>
            </a:r>
          </a:p>
        </p:txBody>
      </p:sp>
      <p:pic>
        <p:nvPicPr>
          <p:cNvPr id="21" name="Picture 20" descr="A screenshot of a graph&#10;&#10;Description automatically generated">
            <a:extLst>
              <a:ext uri="{FF2B5EF4-FFF2-40B4-BE49-F238E27FC236}">
                <a16:creationId xmlns:a16="http://schemas.microsoft.com/office/drawing/2014/main" id="{78408B12-3754-BB4C-521E-21A87C30B48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939"/>
          <a:stretch/>
        </p:blipFill>
        <p:spPr>
          <a:xfrm>
            <a:off x="438713" y="2328813"/>
            <a:ext cx="5230567" cy="1858176"/>
          </a:xfrm>
          <a:prstGeom prst="rect">
            <a:avLst/>
          </a:prstGeom>
        </p:spPr>
      </p:pic>
      <p:sp>
        <p:nvSpPr>
          <p:cNvPr id="22" name="Rectangle: Rounded Corners 8">
            <a:extLst>
              <a:ext uri="{FF2B5EF4-FFF2-40B4-BE49-F238E27FC236}">
                <a16:creationId xmlns:a16="http://schemas.microsoft.com/office/drawing/2014/main" id="{516008FB-C0B7-E20E-B7EA-8271488CD558}"/>
              </a:ext>
            </a:extLst>
          </p:cNvPr>
          <p:cNvSpPr/>
          <p:nvPr/>
        </p:nvSpPr>
        <p:spPr>
          <a:xfrm>
            <a:off x="8206692" y="2068842"/>
            <a:ext cx="3546595" cy="2967861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u="sng" dirty="0">
                <a:solidFill>
                  <a:schemeClr val="bg1"/>
                </a:solidFill>
              </a:rPr>
              <a:t>Key vocabulary:</a:t>
            </a:r>
          </a:p>
          <a:p>
            <a:r>
              <a:rPr lang="en-GB" sz="800" b="1" u="sng" dirty="0">
                <a:solidFill>
                  <a:schemeClr val="bg1"/>
                </a:solidFill>
              </a:rPr>
              <a:t>  </a:t>
            </a: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Capacity- </a:t>
            </a:r>
            <a:r>
              <a:rPr lang="en-GB" sz="1200" dirty="0">
                <a:solidFill>
                  <a:schemeClr val="bg1"/>
                </a:solidFill>
              </a:rPr>
              <a:t>How much of a solid, liquid or gas an object can hold.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Convert- </a:t>
            </a:r>
            <a:r>
              <a:rPr lang="en-GB" sz="1200" dirty="0">
                <a:solidFill>
                  <a:schemeClr val="bg1"/>
                </a:solidFill>
              </a:rPr>
              <a:t>To change the expression without changing the size or amount.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Length- </a:t>
            </a:r>
            <a:r>
              <a:rPr lang="en-GB" sz="1200" dirty="0">
                <a:solidFill>
                  <a:schemeClr val="bg1"/>
                </a:solidFill>
              </a:rPr>
              <a:t>The measurement of something from</a:t>
            </a:r>
          </a:p>
          <a:p>
            <a:pPr algn="ctr"/>
            <a:r>
              <a:rPr lang="en-GB" sz="1200" dirty="0">
                <a:solidFill>
                  <a:schemeClr val="bg1"/>
                </a:solidFill>
              </a:rPr>
              <a:t>end to end.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Mass- </a:t>
            </a:r>
            <a:r>
              <a:rPr lang="en-GB" sz="1200" dirty="0">
                <a:solidFill>
                  <a:schemeClr val="bg1"/>
                </a:solidFill>
              </a:rPr>
              <a:t>How much an object weighs.</a:t>
            </a:r>
          </a:p>
          <a:p>
            <a:pPr algn="ctr"/>
            <a:endParaRPr lang="en-GB" sz="1200" dirty="0">
              <a:solidFill>
                <a:schemeClr val="bg1"/>
              </a:solidFill>
            </a:endParaRPr>
          </a:p>
          <a:p>
            <a:pPr algn="ctr"/>
            <a:r>
              <a:rPr lang="en-GB" sz="1200" b="1" dirty="0">
                <a:solidFill>
                  <a:schemeClr val="bg1"/>
                </a:solidFill>
              </a:rPr>
              <a:t>Metric units- </a:t>
            </a:r>
            <a:r>
              <a:rPr lang="en-GB" sz="1200" dirty="0">
                <a:solidFill>
                  <a:schemeClr val="bg1"/>
                </a:solidFill>
              </a:rPr>
              <a:t>Units of measurement using the powers of 10.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4CDAFB4-D038-5277-D83F-DADAF295255F}"/>
              </a:ext>
            </a:extLst>
          </p:cNvPr>
          <p:cNvSpPr txBox="1"/>
          <p:nvPr/>
        </p:nvSpPr>
        <p:spPr>
          <a:xfrm>
            <a:off x="334542" y="5010982"/>
            <a:ext cx="9857359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400" b="1" u="sng" dirty="0"/>
              <a:t>Activities that can be done at home: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Measure up- measure the length, mass and volume of different items in your home. Show the measurements in different units of measures.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/>
              <a:t>Ready steady cook- help out in the kitchen to follow a recipe. Can you convert the units of measures?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5"/>
              </a:rPr>
              <a:t>https://uk.splashlearn.com/measurement-games</a:t>
            </a:r>
            <a:r>
              <a:rPr lang="en-GB" sz="1400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400" dirty="0">
                <a:hlinkClick r:id="rId6"/>
              </a:rPr>
              <a:t>https://www.ictgames.com/mobilePage/mostlyPostie/index.html</a:t>
            </a:r>
            <a:r>
              <a:rPr lang="en-GB" sz="1400" dirty="0"/>
              <a:t> </a:t>
            </a:r>
            <a:endParaRPr lang="en-GB" sz="1400" i="1" dirty="0"/>
          </a:p>
        </p:txBody>
      </p:sp>
      <p:pic>
        <p:nvPicPr>
          <p:cNvPr id="2" name="Picture 1" descr="A screenshot of a graph&#10;&#10;Description automatically generated">
            <a:extLst>
              <a:ext uri="{FF2B5EF4-FFF2-40B4-BE49-F238E27FC236}">
                <a16:creationId xmlns:a16="http://schemas.microsoft.com/office/drawing/2014/main" id="{CA1D7DCF-F80E-E520-02B9-8CD30C778D4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09"/>
          <a:stretch/>
        </p:blipFill>
        <p:spPr>
          <a:xfrm>
            <a:off x="5951854" y="2163774"/>
            <a:ext cx="1972264" cy="2906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5005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a386cfe-e123-4b86-bad4-c6a3ab3e1b75">
      <Terms xmlns="http://schemas.microsoft.com/office/infopath/2007/PartnerControls"/>
    </lcf76f155ced4ddcb4097134ff3c332f>
    <TaxCatchAll xmlns="b0bd8d63-35af-41ee-a04c-1b779836d18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24483E5FA8AA40A59E0D79022E6F50" ma:contentTypeVersion="15" ma:contentTypeDescription="Create a new document." ma:contentTypeScope="" ma:versionID="441ae4f826e6322ed45ee9b9ed31be98">
  <xsd:schema xmlns:xsd="http://www.w3.org/2001/XMLSchema" xmlns:xs="http://www.w3.org/2001/XMLSchema" xmlns:p="http://schemas.microsoft.com/office/2006/metadata/properties" xmlns:ns2="7a386cfe-e123-4b86-bad4-c6a3ab3e1b75" xmlns:ns3="b0bd8d63-35af-41ee-a04c-1b779836d186" targetNamespace="http://schemas.microsoft.com/office/2006/metadata/properties" ma:root="true" ma:fieldsID="82ae354a87e7e17ee92e607da272561b" ns2:_="" ns3:_="">
    <xsd:import namespace="7a386cfe-e123-4b86-bad4-c6a3ab3e1b75"/>
    <xsd:import namespace="b0bd8d63-35af-41ee-a04c-1b779836d18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386cfe-e123-4b86-bad4-c6a3ab3e1b7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73260bc9-6cb0-4cad-a74f-8ad6b715f93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0bd8d63-35af-41ee-a04c-1b779836d186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45fe33ed-6782-4b76-a952-fdfb779c4b05}" ma:internalName="TaxCatchAll" ma:showField="CatchAllData" ma:web="b0bd8d63-35af-41ee-a04c-1b779836d18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BBA93D3-63DF-4FDE-8E2B-2731FFA96FCA}">
  <ds:schemaRefs>
    <ds:schemaRef ds:uri="b0bd8d63-35af-41ee-a04c-1b779836d186"/>
    <ds:schemaRef ds:uri="7a386cfe-e123-4b86-bad4-c6a3ab3e1b75"/>
    <ds:schemaRef ds:uri="http://purl.org/dc/terms/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dcmitype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0BBF4C61-C305-42E9-9BD4-AFA551FF416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48D08C-A6DC-4325-8301-F926E918FF5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386cfe-e123-4b86-bad4-c6a3ab3e1b75"/>
    <ds:schemaRef ds:uri="b0bd8d63-35af-41ee-a04c-1b779836d1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26379</TotalTime>
  <Words>1340</Words>
  <Application>Microsoft Macintosh PowerPoint</Application>
  <PresentationFormat>Widescreen</PresentationFormat>
  <Paragraphs>130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Aptos</vt:lpstr>
      <vt:lpstr>Aptos Display</vt:lpstr>
      <vt:lpstr>Arial</vt:lpstr>
      <vt:lpstr>Cambria Math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Wardill</dc:creator>
  <cp:lastModifiedBy>Hannah Wardill</cp:lastModifiedBy>
  <cp:revision>11</cp:revision>
  <cp:lastPrinted>2024-06-26T08:02:32Z</cp:lastPrinted>
  <dcterms:created xsi:type="dcterms:W3CDTF">2024-05-20T07:31:14Z</dcterms:created>
  <dcterms:modified xsi:type="dcterms:W3CDTF">2024-08-06T14:34:15Z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0x0101009324483E5FA8AA40A59E0D79022E6F50</vt:lpwstr>
  </property>
  <property fmtid="{D5CDD505-2E9C-101B-9397-08002B2CF9AE}" pid="3" name="MediaServiceImageTags">
    <vt:lpwstr/>
  </property>
</Properties>
</file>