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3"/>
  </p:notesMasterIdLst>
  <p:sldIdLst>
    <p:sldId id="256" r:id="rId5"/>
    <p:sldId id="262" r:id="rId6"/>
    <p:sldId id="263" r:id="rId7"/>
    <p:sldId id="264" r:id="rId8"/>
    <p:sldId id="265" r:id="rId9"/>
    <p:sldId id="266" r:id="rId10"/>
    <p:sldId id="269" r:id="rId11"/>
    <p:sldId id="268" r:id="rId1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83" autoAdjust="0"/>
    <p:restoredTop sz="94692"/>
  </p:normalViewPr>
  <p:slideViewPr>
    <p:cSldViewPr snapToGrid="0">
      <p:cViewPr varScale="1">
        <p:scale>
          <a:sx n="106" d="100"/>
          <a:sy n="106" d="100"/>
        </p:scale>
        <p:origin x="832"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Wardill" userId="ff8cab6a-cd88-4bb0-82a0-7f0dbc7eb069" providerId="ADAL" clId="{A1A74357-DDFC-4054-BB7B-B5E25818C124}"/>
    <pc:docChg chg="modSld">
      <pc:chgData name="Hannah Wardill" userId="ff8cab6a-cd88-4bb0-82a0-7f0dbc7eb069" providerId="ADAL" clId="{A1A74357-DDFC-4054-BB7B-B5E25818C124}" dt="2024-06-26T10:45:36.917" v="3" actId="20577"/>
      <pc:docMkLst>
        <pc:docMk/>
      </pc:docMkLst>
      <pc:sldChg chg="modSp mod">
        <pc:chgData name="Hannah Wardill" userId="ff8cab6a-cd88-4bb0-82a0-7f0dbc7eb069" providerId="ADAL" clId="{A1A74357-DDFC-4054-BB7B-B5E25818C124}" dt="2024-06-26T10:45:36.917" v="3" actId="20577"/>
        <pc:sldMkLst>
          <pc:docMk/>
          <pc:sldMk cId="879870178" sldId="263"/>
        </pc:sldMkLst>
        <pc:spChg chg="mod">
          <ac:chgData name="Hannah Wardill" userId="ff8cab6a-cd88-4bb0-82a0-7f0dbc7eb069" providerId="ADAL" clId="{A1A74357-DDFC-4054-BB7B-B5E25818C124}" dt="2024-06-26T10:45:36.917" v="3" actId="20577"/>
          <ac:spMkLst>
            <pc:docMk/>
            <pc:sldMk cId="879870178" sldId="263"/>
            <ac:spMk id="12" creationId="{176DB3EE-8A69-0ABE-17A0-4F8F80CC8017}"/>
          </ac:spMkLst>
        </pc:spChg>
      </pc:sldChg>
    </pc:docChg>
  </pc:docChgLst>
  <pc:docChgLst>
    <pc:chgData name="Hannah Wardill" userId="ff8cab6a-cd88-4bb0-82a0-7f0dbc7eb069" providerId="ADAL" clId="{5E30C43D-C428-EE47-8397-D76B9FF5F42C}"/>
    <pc:docChg chg="addSld delSld modSld">
      <pc:chgData name="Hannah Wardill" userId="ff8cab6a-cd88-4bb0-82a0-7f0dbc7eb069" providerId="ADAL" clId="{5E30C43D-C428-EE47-8397-D76B9FF5F42C}" dt="2024-08-06T14:40:49.308" v="12" actId="115"/>
      <pc:docMkLst>
        <pc:docMk/>
      </pc:docMkLst>
      <pc:sldChg chg="add del">
        <pc:chgData name="Hannah Wardill" userId="ff8cab6a-cd88-4bb0-82a0-7f0dbc7eb069" providerId="ADAL" clId="{5E30C43D-C428-EE47-8397-D76B9FF5F42C}" dt="2024-08-06T14:40:29.087" v="2"/>
        <pc:sldMkLst>
          <pc:docMk/>
          <pc:sldMk cId="3034648392" sldId="256"/>
        </pc:sldMkLst>
      </pc:sldChg>
      <pc:sldChg chg="add del">
        <pc:chgData name="Hannah Wardill" userId="ff8cab6a-cd88-4bb0-82a0-7f0dbc7eb069" providerId="ADAL" clId="{5E30C43D-C428-EE47-8397-D76B9FF5F42C}" dt="2024-08-06T14:40:29.087" v="2"/>
        <pc:sldMkLst>
          <pc:docMk/>
          <pc:sldMk cId="411001475" sldId="262"/>
        </pc:sldMkLst>
      </pc:sldChg>
      <pc:sldChg chg="modSp mod">
        <pc:chgData name="Hannah Wardill" userId="ff8cab6a-cd88-4bb0-82a0-7f0dbc7eb069" providerId="ADAL" clId="{5E30C43D-C428-EE47-8397-D76B9FF5F42C}" dt="2024-08-06T14:40:49.308" v="12" actId="115"/>
        <pc:sldMkLst>
          <pc:docMk/>
          <pc:sldMk cId="879870178" sldId="263"/>
        </pc:sldMkLst>
        <pc:spChg chg="mod">
          <ac:chgData name="Hannah Wardill" userId="ff8cab6a-cd88-4bb0-82a0-7f0dbc7eb069" providerId="ADAL" clId="{5E30C43D-C428-EE47-8397-D76B9FF5F42C}" dt="2024-08-06T14:40:49.308" v="12" actId="115"/>
          <ac:spMkLst>
            <pc:docMk/>
            <pc:sldMk cId="879870178" sldId="263"/>
            <ac:spMk id="9" creationId="{4E117B7A-7781-EAF9-9DD2-30B93E58441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DECBF7DD-E7D2-4091-9950-4694D05B6285}" type="datetimeFigureOut">
              <a:rPr lang="en-GB" smtClean="0"/>
              <a:t>06/08/2024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8A085F06-18FD-4C6E-BDCC-2B1F30C15E40}" type="slidenum">
              <a:rPr lang="en-GB" smtClean="0"/>
              <a:t>‹#›</a:t>
            </a:fld>
            <a:endParaRPr lang="en-GB"/>
          </a:p>
        </p:txBody>
      </p:sp>
    </p:spTree>
    <p:extLst>
      <p:ext uri="{BB962C8B-B14F-4D97-AF65-F5344CB8AC3E}">
        <p14:creationId xmlns:p14="http://schemas.microsoft.com/office/powerpoint/2010/main" val="30224628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A085F06-18FD-4C6E-BDCC-2B1F30C15E40}" type="slidenum">
              <a:rPr lang="en-GB" smtClean="0"/>
              <a:t>5</a:t>
            </a:fld>
            <a:endParaRPr lang="en-GB"/>
          </a:p>
        </p:txBody>
      </p:sp>
    </p:spTree>
    <p:extLst>
      <p:ext uri="{BB962C8B-B14F-4D97-AF65-F5344CB8AC3E}">
        <p14:creationId xmlns:p14="http://schemas.microsoft.com/office/powerpoint/2010/main" val="24360960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A085F06-18FD-4C6E-BDCC-2B1F30C15E40}" type="slidenum">
              <a:rPr lang="en-GB" smtClean="0"/>
              <a:t>8</a:t>
            </a:fld>
            <a:endParaRPr lang="en-GB"/>
          </a:p>
        </p:txBody>
      </p:sp>
    </p:spTree>
    <p:extLst>
      <p:ext uri="{BB962C8B-B14F-4D97-AF65-F5344CB8AC3E}">
        <p14:creationId xmlns:p14="http://schemas.microsoft.com/office/powerpoint/2010/main" val="40961257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F8D45-342D-4D4C-70AA-E21378EDC5D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1AD17B2-2231-438B-6D7E-4ED3BD649F2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FAD382D-19B0-9782-60A8-833AE3D9CECC}"/>
              </a:ext>
            </a:extLst>
          </p:cNvPr>
          <p:cNvSpPr>
            <a:spLocks noGrp="1"/>
          </p:cNvSpPr>
          <p:nvPr>
            <p:ph type="dt" sz="half" idx="10"/>
          </p:nvPr>
        </p:nvSpPr>
        <p:spPr/>
        <p:txBody>
          <a:bodyPr/>
          <a:lstStyle/>
          <a:p>
            <a:fld id="{4737859A-EA93-4697-BC59-A41B15E04081}" type="datetimeFigureOut">
              <a:rPr lang="en-GB" smtClean="0"/>
              <a:t>06/08/2024</a:t>
            </a:fld>
            <a:endParaRPr lang="en-GB"/>
          </a:p>
        </p:txBody>
      </p:sp>
      <p:sp>
        <p:nvSpPr>
          <p:cNvPr id="5" name="Footer Placeholder 4">
            <a:extLst>
              <a:ext uri="{FF2B5EF4-FFF2-40B4-BE49-F238E27FC236}">
                <a16:creationId xmlns:a16="http://schemas.microsoft.com/office/drawing/2014/main" id="{752C7BBE-73C0-C496-8B4A-75FCC23462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C98EFF-01FE-C93C-E082-209E3D3640A2}"/>
              </a:ext>
            </a:extLst>
          </p:cNvPr>
          <p:cNvSpPr>
            <a:spLocks noGrp="1"/>
          </p:cNvSpPr>
          <p:nvPr>
            <p:ph type="sldNum" sz="quarter" idx="12"/>
          </p:nvPr>
        </p:nvSpPr>
        <p:spPr/>
        <p:txBody>
          <a:bodyPr/>
          <a:lstStyle/>
          <a:p>
            <a:fld id="{80856C92-42FD-43C6-AC24-2824952D407D}" type="slidenum">
              <a:rPr lang="en-GB" smtClean="0"/>
              <a:t>‹#›</a:t>
            </a:fld>
            <a:endParaRPr lang="en-GB"/>
          </a:p>
        </p:txBody>
      </p:sp>
    </p:spTree>
    <p:extLst>
      <p:ext uri="{BB962C8B-B14F-4D97-AF65-F5344CB8AC3E}">
        <p14:creationId xmlns:p14="http://schemas.microsoft.com/office/powerpoint/2010/main" val="14285460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5A4E1B-78BE-087C-3BA7-ECDB3E680F3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D54ABE3-2E7F-D088-A5B3-D60E5488D79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898586-4034-AAD3-A4E3-FA9058A5F521}"/>
              </a:ext>
            </a:extLst>
          </p:cNvPr>
          <p:cNvSpPr>
            <a:spLocks noGrp="1"/>
          </p:cNvSpPr>
          <p:nvPr>
            <p:ph type="dt" sz="half" idx="10"/>
          </p:nvPr>
        </p:nvSpPr>
        <p:spPr/>
        <p:txBody>
          <a:bodyPr/>
          <a:lstStyle/>
          <a:p>
            <a:fld id="{4737859A-EA93-4697-BC59-A41B15E04081}" type="datetimeFigureOut">
              <a:rPr lang="en-GB" smtClean="0"/>
              <a:t>06/08/2024</a:t>
            </a:fld>
            <a:endParaRPr lang="en-GB"/>
          </a:p>
        </p:txBody>
      </p:sp>
      <p:sp>
        <p:nvSpPr>
          <p:cNvPr id="5" name="Footer Placeholder 4">
            <a:extLst>
              <a:ext uri="{FF2B5EF4-FFF2-40B4-BE49-F238E27FC236}">
                <a16:creationId xmlns:a16="http://schemas.microsoft.com/office/drawing/2014/main" id="{38BE468E-3CAB-54D3-5AD5-0A207783218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AB9005-F526-E6E5-01D8-5ED6FEFCFEA6}"/>
              </a:ext>
            </a:extLst>
          </p:cNvPr>
          <p:cNvSpPr>
            <a:spLocks noGrp="1"/>
          </p:cNvSpPr>
          <p:nvPr>
            <p:ph type="sldNum" sz="quarter" idx="12"/>
          </p:nvPr>
        </p:nvSpPr>
        <p:spPr/>
        <p:txBody>
          <a:bodyPr/>
          <a:lstStyle/>
          <a:p>
            <a:fld id="{80856C92-42FD-43C6-AC24-2824952D407D}" type="slidenum">
              <a:rPr lang="en-GB" smtClean="0"/>
              <a:t>‹#›</a:t>
            </a:fld>
            <a:endParaRPr lang="en-GB"/>
          </a:p>
        </p:txBody>
      </p:sp>
    </p:spTree>
    <p:extLst>
      <p:ext uri="{BB962C8B-B14F-4D97-AF65-F5344CB8AC3E}">
        <p14:creationId xmlns:p14="http://schemas.microsoft.com/office/powerpoint/2010/main" val="35098897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D44893-1960-62F2-B724-A96672740C0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3D9CE67-ECBA-20AE-EFFB-056A35F8CA4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A172FFA-083B-FCC6-B4F2-E83E924B7CB3}"/>
              </a:ext>
            </a:extLst>
          </p:cNvPr>
          <p:cNvSpPr>
            <a:spLocks noGrp="1"/>
          </p:cNvSpPr>
          <p:nvPr>
            <p:ph type="dt" sz="half" idx="10"/>
          </p:nvPr>
        </p:nvSpPr>
        <p:spPr/>
        <p:txBody>
          <a:bodyPr/>
          <a:lstStyle/>
          <a:p>
            <a:fld id="{4737859A-EA93-4697-BC59-A41B15E04081}" type="datetimeFigureOut">
              <a:rPr lang="en-GB" smtClean="0"/>
              <a:t>06/08/2024</a:t>
            </a:fld>
            <a:endParaRPr lang="en-GB"/>
          </a:p>
        </p:txBody>
      </p:sp>
      <p:sp>
        <p:nvSpPr>
          <p:cNvPr id="5" name="Footer Placeholder 4">
            <a:extLst>
              <a:ext uri="{FF2B5EF4-FFF2-40B4-BE49-F238E27FC236}">
                <a16:creationId xmlns:a16="http://schemas.microsoft.com/office/drawing/2014/main" id="{BE8A0C7E-9D71-A895-7898-7511C10C84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DF42E2-7A00-E33B-ACEB-B452906A06D4}"/>
              </a:ext>
            </a:extLst>
          </p:cNvPr>
          <p:cNvSpPr>
            <a:spLocks noGrp="1"/>
          </p:cNvSpPr>
          <p:nvPr>
            <p:ph type="sldNum" sz="quarter" idx="12"/>
          </p:nvPr>
        </p:nvSpPr>
        <p:spPr/>
        <p:txBody>
          <a:bodyPr/>
          <a:lstStyle/>
          <a:p>
            <a:fld id="{80856C92-42FD-43C6-AC24-2824952D407D}" type="slidenum">
              <a:rPr lang="en-GB" smtClean="0"/>
              <a:t>‹#›</a:t>
            </a:fld>
            <a:endParaRPr lang="en-GB"/>
          </a:p>
        </p:txBody>
      </p:sp>
    </p:spTree>
    <p:extLst>
      <p:ext uri="{BB962C8B-B14F-4D97-AF65-F5344CB8AC3E}">
        <p14:creationId xmlns:p14="http://schemas.microsoft.com/office/powerpoint/2010/main" val="33293034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BE9E65-6AC8-C39B-8FCE-BEF9FD04B4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6B9EF9D-F268-1353-0EA3-76C543CBC49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DA2430D-BD7B-6C4A-2DC3-5A7E1B1A52A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AE5DC97-8EC8-6447-7AF1-7C89003EAF1D}"/>
              </a:ext>
            </a:extLst>
          </p:cNvPr>
          <p:cNvSpPr>
            <a:spLocks noGrp="1"/>
          </p:cNvSpPr>
          <p:nvPr>
            <p:ph type="dt" sz="half" idx="10"/>
          </p:nvPr>
        </p:nvSpPr>
        <p:spPr/>
        <p:txBody>
          <a:bodyPr/>
          <a:lstStyle/>
          <a:p>
            <a:fld id="{4737859A-EA93-4697-BC59-A41B15E04081}" type="datetimeFigureOut">
              <a:rPr lang="en-GB" smtClean="0"/>
              <a:t>06/08/2024</a:t>
            </a:fld>
            <a:endParaRPr lang="en-GB"/>
          </a:p>
        </p:txBody>
      </p:sp>
      <p:sp>
        <p:nvSpPr>
          <p:cNvPr id="6" name="Footer Placeholder 5">
            <a:extLst>
              <a:ext uri="{FF2B5EF4-FFF2-40B4-BE49-F238E27FC236}">
                <a16:creationId xmlns:a16="http://schemas.microsoft.com/office/drawing/2014/main" id="{51118329-940A-D606-BF54-C202D5E7E7C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8AB1B72-5B8F-0BC4-62D2-CB960DB42789}"/>
              </a:ext>
            </a:extLst>
          </p:cNvPr>
          <p:cNvSpPr>
            <a:spLocks noGrp="1"/>
          </p:cNvSpPr>
          <p:nvPr>
            <p:ph type="sldNum" sz="quarter" idx="12"/>
          </p:nvPr>
        </p:nvSpPr>
        <p:spPr/>
        <p:txBody>
          <a:bodyPr/>
          <a:lstStyle/>
          <a:p>
            <a:fld id="{80856C92-42FD-43C6-AC24-2824952D407D}" type="slidenum">
              <a:rPr lang="en-GB" smtClean="0"/>
              <a:t>‹#›</a:t>
            </a:fld>
            <a:endParaRPr lang="en-GB"/>
          </a:p>
        </p:txBody>
      </p:sp>
    </p:spTree>
    <p:extLst>
      <p:ext uri="{BB962C8B-B14F-4D97-AF65-F5344CB8AC3E}">
        <p14:creationId xmlns:p14="http://schemas.microsoft.com/office/powerpoint/2010/main" val="34968677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46920-E3D8-99F6-ADC3-76AE9F8ECE0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C6352BE-4A0D-D6D6-F285-15CBCD86EC2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8463420-3978-BE03-3FA7-5AAA3B3AD68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496EA41-5C39-5A79-EA7D-3090E7B4E9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525C9AC-452E-8296-9CDA-19753531F16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F6A7854-7BCB-1795-A78E-40CAA79F560D}"/>
              </a:ext>
            </a:extLst>
          </p:cNvPr>
          <p:cNvSpPr>
            <a:spLocks noGrp="1"/>
          </p:cNvSpPr>
          <p:nvPr>
            <p:ph type="dt" sz="half" idx="10"/>
          </p:nvPr>
        </p:nvSpPr>
        <p:spPr/>
        <p:txBody>
          <a:bodyPr/>
          <a:lstStyle/>
          <a:p>
            <a:fld id="{4737859A-EA93-4697-BC59-A41B15E04081}" type="datetimeFigureOut">
              <a:rPr lang="en-GB" smtClean="0"/>
              <a:t>06/08/2024</a:t>
            </a:fld>
            <a:endParaRPr lang="en-GB"/>
          </a:p>
        </p:txBody>
      </p:sp>
      <p:sp>
        <p:nvSpPr>
          <p:cNvPr id="8" name="Footer Placeholder 7">
            <a:extLst>
              <a:ext uri="{FF2B5EF4-FFF2-40B4-BE49-F238E27FC236}">
                <a16:creationId xmlns:a16="http://schemas.microsoft.com/office/drawing/2014/main" id="{D613D45A-3A9D-2C29-AE4B-7126E58BC83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7AA25AD-7FF6-DE62-E74E-AFF945169A1F}"/>
              </a:ext>
            </a:extLst>
          </p:cNvPr>
          <p:cNvSpPr>
            <a:spLocks noGrp="1"/>
          </p:cNvSpPr>
          <p:nvPr>
            <p:ph type="sldNum" sz="quarter" idx="12"/>
          </p:nvPr>
        </p:nvSpPr>
        <p:spPr/>
        <p:txBody>
          <a:bodyPr/>
          <a:lstStyle/>
          <a:p>
            <a:fld id="{80856C92-42FD-43C6-AC24-2824952D407D}" type="slidenum">
              <a:rPr lang="en-GB" smtClean="0"/>
              <a:t>‹#›</a:t>
            </a:fld>
            <a:endParaRPr lang="en-GB"/>
          </a:p>
        </p:txBody>
      </p:sp>
    </p:spTree>
    <p:extLst>
      <p:ext uri="{BB962C8B-B14F-4D97-AF65-F5344CB8AC3E}">
        <p14:creationId xmlns:p14="http://schemas.microsoft.com/office/powerpoint/2010/main" val="3893594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2B7302-7981-D584-40EB-7A48B8F3ED3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E10812F-FCEE-D314-A7F5-0CCE33F93257}"/>
              </a:ext>
            </a:extLst>
          </p:cNvPr>
          <p:cNvSpPr>
            <a:spLocks noGrp="1"/>
          </p:cNvSpPr>
          <p:nvPr>
            <p:ph type="dt" sz="half" idx="10"/>
          </p:nvPr>
        </p:nvSpPr>
        <p:spPr/>
        <p:txBody>
          <a:bodyPr/>
          <a:lstStyle/>
          <a:p>
            <a:fld id="{4737859A-EA93-4697-BC59-A41B15E04081}" type="datetimeFigureOut">
              <a:rPr lang="en-GB" smtClean="0"/>
              <a:t>06/08/2024</a:t>
            </a:fld>
            <a:endParaRPr lang="en-GB"/>
          </a:p>
        </p:txBody>
      </p:sp>
      <p:sp>
        <p:nvSpPr>
          <p:cNvPr id="4" name="Footer Placeholder 3">
            <a:extLst>
              <a:ext uri="{FF2B5EF4-FFF2-40B4-BE49-F238E27FC236}">
                <a16:creationId xmlns:a16="http://schemas.microsoft.com/office/drawing/2014/main" id="{117A3BD9-1457-9115-1403-3F56DE28683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F998527-91FB-DA7A-29A9-070BB6067EE3}"/>
              </a:ext>
            </a:extLst>
          </p:cNvPr>
          <p:cNvSpPr>
            <a:spLocks noGrp="1"/>
          </p:cNvSpPr>
          <p:nvPr>
            <p:ph type="sldNum" sz="quarter" idx="12"/>
          </p:nvPr>
        </p:nvSpPr>
        <p:spPr/>
        <p:txBody>
          <a:bodyPr/>
          <a:lstStyle/>
          <a:p>
            <a:fld id="{80856C92-42FD-43C6-AC24-2824952D407D}" type="slidenum">
              <a:rPr lang="en-GB" smtClean="0"/>
              <a:t>‹#›</a:t>
            </a:fld>
            <a:endParaRPr lang="en-GB"/>
          </a:p>
        </p:txBody>
      </p:sp>
    </p:spTree>
    <p:extLst>
      <p:ext uri="{BB962C8B-B14F-4D97-AF65-F5344CB8AC3E}">
        <p14:creationId xmlns:p14="http://schemas.microsoft.com/office/powerpoint/2010/main" val="15339512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2C97466-5B94-113D-7A7C-66CE1982DFAD}"/>
              </a:ext>
            </a:extLst>
          </p:cNvPr>
          <p:cNvSpPr>
            <a:spLocks noGrp="1"/>
          </p:cNvSpPr>
          <p:nvPr>
            <p:ph type="dt" sz="half" idx="10"/>
          </p:nvPr>
        </p:nvSpPr>
        <p:spPr/>
        <p:txBody>
          <a:bodyPr/>
          <a:lstStyle/>
          <a:p>
            <a:fld id="{4737859A-EA93-4697-BC59-A41B15E04081}" type="datetimeFigureOut">
              <a:rPr lang="en-GB" smtClean="0"/>
              <a:t>06/08/2024</a:t>
            </a:fld>
            <a:endParaRPr lang="en-GB"/>
          </a:p>
        </p:txBody>
      </p:sp>
      <p:sp>
        <p:nvSpPr>
          <p:cNvPr id="3" name="Footer Placeholder 2">
            <a:extLst>
              <a:ext uri="{FF2B5EF4-FFF2-40B4-BE49-F238E27FC236}">
                <a16:creationId xmlns:a16="http://schemas.microsoft.com/office/drawing/2014/main" id="{B7F94067-9703-C3BD-8D28-6FA0467B8C1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C9C1BD7-D9E0-D191-AB6E-BD9C66AC4B2C}"/>
              </a:ext>
            </a:extLst>
          </p:cNvPr>
          <p:cNvSpPr>
            <a:spLocks noGrp="1"/>
          </p:cNvSpPr>
          <p:nvPr>
            <p:ph type="sldNum" sz="quarter" idx="12"/>
          </p:nvPr>
        </p:nvSpPr>
        <p:spPr/>
        <p:txBody>
          <a:bodyPr/>
          <a:lstStyle/>
          <a:p>
            <a:fld id="{80856C92-42FD-43C6-AC24-2824952D407D}" type="slidenum">
              <a:rPr lang="en-GB" smtClean="0"/>
              <a:t>‹#›</a:t>
            </a:fld>
            <a:endParaRPr lang="en-GB"/>
          </a:p>
        </p:txBody>
      </p:sp>
    </p:spTree>
    <p:extLst>
      <p:ext uri="{BB962C8B-B14F-4D97-AF65-F5344CB8AC3E}">
        <p14:creationId xmlns:p14="http://schemas.microsoft.com/office/powerpoint/2010/main" val="7069757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FF853-1F33-A06C-0EAC-DF33187F871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436FEB3-00EC-102E-3A4E-1587B58B69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09C65F7-BF0F-150A-BB57-63A9E5D1A5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765E349-AEB2-A3F3-DA2E-ECE40715352B}"/>
              </a:ext>
            </a:extLst>
          </p:cNvPr>
          <p:cNvSpPr>
            <a:spLocks noGrp="1"/>
          </p:cNvSpPr>
          <p:nvPr>
            <p:ph type="dt" sz="half" idx="10"/>
          </p:nvPr>
        </p:nvSpPr>
        <p:spPr/>
        <p:txBody>
          <a:bodyPr/>
          <a:lstStyle/>
          <a:p>
            <a:fld id="{4737859A-EA93-4697-BC59-A41B15E04081}" type="datetimeFigureOut">
              <a:rPr lang="en-GB" smtClean="0"/>
              <a:t>06/08/2024</a:t>
            </a:fld>
            <a:endParaRPr lang="en-GB"/>
          </a:p>
        </p:txBody>
      </p:sp>
      <p:sp>
        <p:nvSpPr>
          <p:cNvPr id="6" name="Footer Placeholder 5">
            <a:extLst>
              <a:ext uri="{FF2B5EF4-FFF2-40B4-BE49-F238E27FC236}">
                <a16:creationId xmlns:a16="http://schemas.microsoft.com/office/drawing/2014/main" id="{406DBA52-67CF-DF95-10B4-FA282D29900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EA1BFF-856F-9F7F-8483-30DD04B71A00}"/>
              </a:ext>
            </a:extLst>
          </p:cNvPr>
          <p:cNvSpPr>
            <a:spLocks noGrp="1"/>
          </p:cNvSpPr>
          <p:nvPr>
            <p:ph type="sldNum" sz="quarter" idx="12"/>
          </p:nvPr>
        </p:nvSpPr>
        <p:spPr/>
        <p:txBody>
          <a:bodyPr/>
          <a:lstStyle/>
          <a:p>
            <a:fld id="{80856C92-42FD-43C6-AC24-2824952D407D}" type="slidenum">
              <a:rPr lang="en-GB" smtClean="0"/>
              <a:t>‹#›</a:t>
            </a:fld>
            <a:endParaRPr lang="en-GB"/>
          </a:p>
        </p:txBody>
      </p:sp>
    </p:spTree>
    <p:extLst>
      <p:ext uri="{BB962C8B-B14F-4D97-AF65-F5344CB8AC3E}">
        <p14:creationId xmlns:p14="http://schemas.microsoft.com/office/powerpoint/2010/main" val="30769238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7F696-8D10-D089-1D4A-A00524D2AB4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7C5E552-6E31-40F6-9D54-611BA1BA319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941B9A8-E88E-91E9-F29E-6023EA3D378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9793932-906C-BBA4-CE27-AB164C64F64D}"/>
              </a:ext>
            </a:extLst>
          </p:cNvPr>
          <p:cNvSpPr>
            <a:spLocks noGrp="1"/>
          </p:cNvSpPr>
          <p:nvPr>
            <p:ph type="dt" sz="half" idx="10"/>
          </p:nvPr>
        </p:nvSpPr>
        <p:spPr/>
        <p:txBody>
          <a:bodyPr/>
          <a:lstStyle/>
          <a:p>
            <a:fld id="{4737859A-EA93-4697-BC59-A41B15E04081}" type="datetimeFigureOut">
              <a:rPr lang="en-GB" smtClean="0"/>
              <a:t>06/08/2024</a:t>
            </a:fld>
            <a:endParaRPr lang="en-GB"/>
          </a:p>
        </p:txBody>
      </p:sp>
      <p:sp>
        <p:nvSpPr>
          <p:cNvPr id="6" name="Footer Placeholder 5">
            <a:extLst>
              <a:ext uri="{FF2B5EF4-FFF2-40B4-BE49-F238E27FC236}">
                <a16:creationId xmlns:a16="http://schemas.microsoft.com/office/drawing/2014/main" id="{C19D92D3-3369-158B-A674-A16FDC2BFE3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934F4DC-44FB-7C05-ECAF-5C779ED983A6}"/>
              </a:ext>
            </a:extLst>
          </p:cNvPr>
          <p:cNvSpPr>
            <a:spLocks noGrp="1"/>
          </p:cNvSpPr>
          <p:nvPr>
            <p:ph type="sldNum" sz="quarter" idx="12"/>
          </p:nvPr>
        </p:nvSpPr>
        <p:spPr/>
        <p:txBody>
          <a:bodyPr/>
          <a:lstStyle/>
          <a:p>
            <a:fld id="{80856C92-42FD-43C6-AC24-2824952D407D}" type="slidenum">
              <a:rPr lang="en-GB" smtClean="0"/>
              <a:t>‹#›</a:t>
            </a:fld>
            <a:endParaRPr lang="en-GB"/>
          </a:p>
        </p:txBody>
      </p:sp>
    </p:spTree>
    <p:extLst>
      <p:ext uri="{BB962C8B-B14F-4D97-AF65-F5344CB8AC3E}">
        <p14:creationId xmlns:p14="http://schemas.microsoft.com/office/powerpoint/2010/main" val="22950578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33832-19DA-FDFF-60D5-EA5FC851D2B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3541D95-F92B-2A06-9EF6-BEE32818596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E7BDD75-0D18-5758-1A31-BC6E05304D06}"/>
              </a:ext>
            </a:extLst>
          </p:cNvPr>
          <p:cNvSpPr>
            <a:spLocks noGrp="1"/>
          </p:cNvSpPr>
          <p:nvPr>
            <p:ph type="dt" sz="half" idx="10"/>
          </p:nvPr>
        </p:nvSpPr>
        <p:spPr/>
        <p:txBody>
          <a:bodyPr/>
          <a:lstStyle/>
          <a:p>
            <a:fld id="{4737859A-EA93-4697-BC59-A41B15E04081}" type="datetimeFigureOut">
              <a:rPr lang="en-GB" smtClean="0"/>
              <a:t>06/08/2024</a:t>
            </a:fld>
            <a:endParaRPr lang="en-GB"/>
          </a:p>
        </p:txBody>
      </p:sp>
      <p:sp>
        <p:nvSpPr>
          <p:cNvPr id="5" name="Footer Placeholder 4">
            <a:extLst>
              <a:ext uri="{FF2B5EF4-FFF2-40B4-BE49-F238E27FC236}">
                <a16:creationId xmlns:a16="http://schemas.microsoft.com/office/drawing/2014/main" id="{0D8FC11A-26E1-2FDC-7DAB-0E39514EC6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F77436-C27F-E3FD-0629-7837166F0448}"/>
              </a:ext>
            </a:extLst>
          </p:cNvPr>
          <p:cNvSpPr>
            <a:spLocks noGrp="1"/>
          </p:cNvSpPr>
          <p:nvPr>
            <p:ph type="sldNum" sz="quarter" idx="12"/>
          </p:nvPr>
        </p:nvSpPr>
        <p:spPr/>
        <p:txBody>
          <a:bodyPr/>
          <a:lstStyle/>
          <a:p>
            <a:fld id="{80856C92-42FD-43C6-AC24-2824952D407D}" type="slidenum">
              <a:rPr lang="en-GB" smtClean="0"/>
              <a:t>‹#›</a:t>
            </a:fld>
            <a:endParaRPr lang="en-GB"/>
          </a:p>
        </p:txBody>
      </p:sp>
    </p:spTree>
    <p:extLst>
      <p:ext uri="{BB962C8B-B14F-4D97-AF65-F5344CB8AC3E}">
        <p14:creationId xmlns:p14="http://schemas.microsoft.com/office/powerpoint/2010/main" val="37056642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A120307-BFD9-BCDF-CAD0-9B72D07DD25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16A645F-D96E-2968-F881-32248EE513F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849EFD-F9E7-4CA7-678A-B287A29F0134}"/>
              </a:ext>
            </a:extLst>
          </p:cNvPr>
          <p:cNvSpPr>
            <a:spLocks noGrp="1"/>
          </p:cNvSpPr>
          <p:nvPr>
            <p:ph type="dt" sz="half" idx="10"/>
          </p:nvPr>
        </p:nvSpPr>
        <p:spPr/>
        <p:txBody>
          <a:bodyPr/>
          <a:lstStyle/>
          <a:p>
            <a:fld id="{4737859A-EA93-4697-BC59-A41B15E04081}" type="datetimeFigureOut">
              <a:rPr lang="en-GB" smtClean="0"/>
              <a:t>06/08/2024</a:t>
            </a:fld>
            <a:endParaRPr lang="en-GB"/>
          </a:p>
        </p:txBody>
      </p:sp>
      <p:sp>
        <p:nvSpPr>
          <p:cNvPr id="5" name="Footer Placeholder 4">
            <a:extLst>
              <a:ext uri="{FF2B5EF4-FFF2-40B4-BE49-F238E27FC236}">
                <a16:creationId xmlns:a16="http://schemas.microsoft.com/office/drawing/2014/main" id="{D3EA8320-6A97-D338-697C-193969E4CD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329CBA-EA16-0DB8-D5D3-85098F4EE11C}"/>
              </a:ext>
            </a:extLst>
          </p:cNvPr>
          <p:cNvSpPr>
            <a:spLocks noGrp="1"/>
          </p:cNvSpPr>
          <p:nvPr>
            <p:ph type="sldNum" sz="quarter" idx="12"/>
          </p:nvPr>
        </p:nvSpPr>
        <p:spPr/>
        <p:txBody>
          <a:bodyPr/>
          <a:lstStyle/>
          <a:p>
            <a:fld id="{80856C92-42FD-43C6-AC24-2824952D407D}" type="slidenum">
              <a:rPr lang="en-GB" smtClean="0"/>
              <a:t>‹#›</a:t>
            </a:fld>
            <a:endParaRPr lang="en-GB"/>
          </a:p>
        </p:txBody>
      </p:sp>
    </p:spTree>
    <p:extLst>
      <p:ext uri="{BB962C8B-B14F-4D97-AF65-F5344CB8AC3E}">
        <p14:creationId xmlns:p14="http://schemas.microsoft.com/office/powerpoint/2010/main" val="34955020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CD23F50-1F1A-360A-730C-9E4355DA270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49C286C-68CC-6A8D-207D-AED398ADE62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DCB3800-8B59-C7DD-84D0-37000E326D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737859A-EA93-4697-BC59-A41B15E04081}" type="datetimeFigureOut">
              <a:rPr lang="en-GB" smtClean="0"/>
              <a:t>06/08/2024</a:t>
            </a:fld>
            <a:endParaRPr lang="en-GB"/>
          </a:p>
        </p:txBody>
      </p:sp>
      <p:sp>
        <p:nvSpPr>
          <p:cNvPr id="5" name="Footer Placeholder 4">
            <a:extLst>
              <a:ext uri="{FF2B5EF4-FFF2-40B4-BE49-F238E27FC236}">
                <a16:creationId xmlns:a16="http://schemas.microsoft.com/office/drawing/2014/main" id="{1B4B361E-C685-27BD-6D5C-161F75FB9B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7B1FFD73-9EBA-89FB-E9DF-533C6DFF7EA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0856C92-42FD-43C6-AC24-2824952D407D}" type="slidenum">
              <a:rPr lang="en-GB" smtClean="0"/>
              <a:t>‹#›</a:t>
            </a:fld>
            <a:endParaRPr lang="en-GB"/>
          </a:p>
        </p:txBody>
      </p:sp>
    </p:spTree>
    <p:extLst>
      <p:ext uri="{BB962C8B-B14F-4D97-AF65-F5344CB8AC3E}">
        <p14:creationId xmlns:p14="http://schemas.microsoft.com/office/powerpoint/2010/main" val="4333802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s://play.numbots.com/#/account/school-login/146260"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play.numbots.com/#/account/school-login/146260"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hyperlink" Target="https://ttrockstars.com/"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ttrockstars.com/"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hyperlink" Target="https://ttrockstars.com/"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hyperlink" Target="https://mathsframe.co.uk/en/resources/resource/116/telling_the_tim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690FA220-E2F6-EC10-88C7-187A587CF0A0}"/>
              </a:ext>
            </a:extLst>
          </p:cNvPr>
          <p:cNvGrpSpPr/>
          <p:nvPr/>
        </p:nvGrpSpPr>
        <p:grpSpPr>
          <a:xfrm>
            <a:off x="133564" y="123290"/>
            <a:ext cx="11907748" cy="6637106"/>
            <a:chOff x="133564" y="123290"/>
            <a:chExt cx="11907748" cy="6637106"/>
          </a:xfrm>
        </p:grpSpPr>
        <p:sp>
          <p:nvSpPr>
            <p:cNvPr id="4" name="Rectangle 3">
              <a:extLst>
                <a:ext uri="{FF2B5EF4-FFF2-40B4-BE49-F238E27FC236}">
                  <a16:creationId xmlns:a16="http://schemas.microsoft.com/office/drawing/2014/main" id="{B3FE1D7B-7DDF-3DD5-6F10-AB21CF877239}"/>
                </a:ext>
              </a:extLst>
            </p:cNvPr>
            <p:cNvSpPr/>
            <p:nvPr/>
          </p:nvSpPr>
          <p:spPr>
            <a:xfrm>
              <a:off x="133564" y="123290"/>
              <a:ext cx="11907748" cy="6637106"/>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FE482464-919D-9DDA-BAD2-D6B13B344357}"/>
                </a:ext>
              </a:extLst>
            </p:cNvPr>
            <p:cNvSpPr/>
            <p:nvPr/>
          </p:nvSpPr>
          <p:spPr>
            <a:xfrm>
              <a:off x="284252" y="246580"/>
              <a:ext cx="11613222" cy="6380251"/>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7" name="Picture 6" descr="Logo&#10;&#10;Description automatically generated">
            <a:extLst>
              <a:ext uri="{FF2B5EF4-FFF2-40B4-BE49-F238E27FC236}">
                <a16:creationId xmlns:a16="http://schemas.microsoft.com/office/drawing/2014/main" id="{47F85EF8-AE95-42FF-9227-CBD1D2DFFA9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986295" y="348049"/>
            <a:ext cx="799188" cy="80265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Logo&#10;&#10;Description automatically generated">
            <a:extLst>
              <a:ext uri="{FF2B5EF4-FFF2-40B4-BE49-F238E27FC236}">
                <a16:creationId xmlns:a16="http://schemas.microsoft.com/office/drawing/2014/main" id="{B77286B9-2023-51C8-3456-32D56425D2E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1966" y="348048"/>
            <a:ext cx="799188" cy="802657"/>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4FF0715-6334-A1B5-A7FE-83F5932DFB72}"/>
              </a:ext>
            </a:extLst>
          </p:cNvPr>
          <p:cNvSpPr txBox="1"/>
          <p:nvPr/>
        </p:nvSpPr>
        <p:spPr>
          <a:xfrm>
            <a:off x="3184989" y="426210"/>
            <a:ext cx="6349429" cy="646331"/>
          </a:xfrm>
          <a:prstGeom prst="rect">
            <a:avLst/>
          </a:prstGeom>
          <a:noFill/>
        </p:spPr>
        <p:txBody>
          <a:bodyPr wrap="square" rtlCol="0">
            <a:spAutoFit/>
          </a:bodyPr>
          <a:lstStyle/>
          <a:p>
            <a:pPr algn="ctr"/>
            <a:r>
              <a:rPr lang="en-GB" sz="3600" b="1" u="sng" dirty="0"/>
              <a:t>Key Instant Recall Facts</a:t>
            </a:r>
          </a:p>
        </p:txBody>
      </p:sp>
      <p:sp>
        <p:nvSpPr>
          <p:cNvPr id="12" name="TextBox 11">
            <a:extLst>
              <a:ext uri="{FF2B5EF4-FFF2-40B4-BE49-F238E27FC236}">
                <a16:creationId xmlns:a16="http://schemas.microsoft.com/office/drawing/2014/main" id="{275A6DF2-BA30-FDE6-D47F-091AA6ED52F2}"/>
              </a:ext>
            </a:extLst>
          </p:cNvPr>
          <p:cNvSpPr txBox="1"/>
          <p:nvPr/>
        </p:nvSpPr>
        <p:spPr>
          <a:xfrm>
            <a:off x="404241" y="1330335"/>
            <a:ext cx="11383517" cy="5078313"/>
          </a:xfrm>
          <a:prstGeom prst="rect">
            <a:avLst/>
          </a:prstGeom>
          <a:noFill/>
        </p:spPr>
        <p:txBody>
          <a:bodyPr wrap="square">
            <a:spAutoFit/>
          </a:bodyPr>
          <a:lstStyle/>
          <a:p>
            <a:pPr algn="just" fontAlgn="t"/>
            <a:r>
              <a:rPr lang="en-GB" b="1" i="0" u="sng" dirty="0">
                <a:solidFill>
                  <a:srgbClr val="1B1B1B"/>
                </a:solidFill>
                <a:effectLst/>
                <a:latin typeface="+mj-lt"/>
              </a:rPr>
              <a:t>What are KIRFs?</a:t>
            </a:r>
          </a:p>
          <a:p>
            <a:pPr algn="just" fontAlgn="t"/>
            <a:endParaRPr lang="en-GB" b="0" i="0" dirty="0">
              <a:solidFill>
                <a:srgbClr val="1B1B1B"/>
              </a:solidFill>
              <a:effectLst/>
              <a:latin typeface="+mj-lt"/>
            </a:endParaRPr>
          </a:p>
          <a:p>
            <a:pPr algn="just" fontAlgn="t"/>
            <a:r>
              <a:rPr lang="en-GB" b="0" i="0" dirty="0">
                <a:solidFill>
                  <a:srgbClr val="1B1B1B"/>
                </a:solidFill>
                <a:effectLst/>
                <a:latin typeface="+mj-lt"/>
              </a:rPr>
              <a:t>To develop your child’s fluency and mental maths skills, we are introducing KIRFs (Key Instant Recall Facts) throughout the school. KIRFs are a way of helping your child to learn - by heart -  key facts and information which they need to have </a:t>
            </a:r>
            <a:r>
              <a:rPr lang="en-GB" b="1" i="0" dirty="0">
                <a:solidFill>
                  <a:srgbClr val="1B1B1B"/>
                </a:solidFill>
                <a:effectLst/>
                <a:latin typeface="+mj-lt"/>
              </a:rPr>
              <a:t>instant</a:t>
            </a:r>
            <a:r>
              <a:rPr lang="en-GB" b="0" i="0" dirty="0">
                <a:solidFill>
                  <a:srgbClr val="1B1B1B"/>
                </a:solidFill>
                <a:effectLst/>
                <a:latin typeface="+mj-lt"/>
              </a:rPr>
              <a:t> recall of. </a:t>
            </a:r>
          </a:p>
          <a:p>
            <a:pPr algn="just" fontAlgn="t"/>
            <a:endParaRPr lang="en-GB" b="0" i="0" dirty="0">
              <a:solidFill>
                <a:srgbClr val="1B1B1B"/>
              </a:solidFill>
              <a:effectLst/>
              <a:latin typeface="+mj-lt"/>
            </a:endParaRPr>
          </a:p>
          <a:p>
            <a:pPr algn="just" fontAlgn="t"/>
            <a:r>
              <a:rPr lang="en-GB" b="0" i="0" dirty="0">
                <a:solidFill>
                  <a:srgbClr val="1B1B1B"/>
                </a:solidFill>
                <a:effectLst/>
                <a:latin typeface="+mj-lt"/>
              </a:rPr>
              <a:t>KIRFs are designed to support the development of </a:t>
            </a:r>
            <a:r>
              <a:rPr lang="en-GB" b="0" i="0" u="sng" dirty="0">
                <a:solidFill>
                  <a:srgbClr val="1B1B1B"/>
                </a:solidFill>
                <a:effectLst/>
                <a:latin typeface="+mj-lt"/>
              </a:rPr>
              <a:t>mental maths</a:t>
            </a:r>
            <a:r>
              <a:rPr lang="en-GB" b="0" i="0" dirty="0">
                <a:solidFill>
                  <a:srgbClr val="1B1B1B"/>
                </a:solidFill>
                <a:effectLst/>
                <a:latin typeface="+mj-lt"/>
              </a:rPr>
              <a:t> skills that underpin much of the maths work in our school. They are particularly useful when calculating, adding, subtracting, multiplying or dividing. </a:t>
            </a:r>
            <a:r>
              <a:rPr lang="en-GB" dirty="0">
                <a:solidFill>
                  <a:srgbClr val="1B1B1B"/>
                </a:solidFill>
                <a:latin typeface="+mj-lt"/>
              </a:rPr>
              <a:t>KIRFs</a:t>
            </a:r>
            <a:r>
              <a:rPr lang="en-GB" b="0" i="0" dirty="0">
                <a:solidFill>
                  <a:srgbClr val="1B1B1B"/>
                </a:solidFill>
                <a:effectLst/>
                <a:latin typeface="+mj-lt"/>
              </a:rPr>
              <a:t> contain number facts such as number bonds and times tables that need constant practise and rehearsal so children can recall them quickly and accurately.</a:t>
            </a:r>
          </a:p>
          <a:p>
            <a:pPr algn="just" fontAlgn="t"/>
            <a:endParaRPr lang="en-GB" b="0" i="0" dirty="0">
              <a:solidFill>
                <a:srgbClr val="1B1B1B"/>
              </a:solidFill>
              <a:effectLst/>
              <a:latin typeface="+mj-lt"/>
            </a:endParaRPr>
          </a:p>
          <a:p>
            <a:pPr algn="just" fontAlgn="t"/>
            <a:r>
              <a:rPr lang="en-GB" b="0" i="0" dirty="0">
                <a:solidFill>
                  <a:srgbClr val="1B1B1B"/>
                </a:solidFill>
                <a:effectLst/>
                <a:latin typeface="+mj-lt"/>
              </a:rPr>
              <a:t>Instant recall of facts helps enormously with mental agility in maths lessons. When children move onto written calculations, knowing these key facts is very beneficial</a:t>
            </a:r>
            <a:r>
              <a:rPr lang="en-GB" dirty="0">
                <a:solidFill>
                  <a:srgbClr val="1B1B1B"/>
                </a:solidFill>
                <a:latin typeface="+mj-lt"/>
              </a:rPr>
              <a:t> as it reduces the cognitive load needed, allowing the children to focus on the higher-level maths. KIRFs are not about challenging the children but making sure ALL children have key mathematical facts at their fingertips. </a:t>
            </a:r>
          </a:p>
          <a:p>
            <a:pPr algn="just" fontAlgn="t"/>
            <a:endParaRPr lang="en-GB" dirty="0">
              <a:solidFill>
                <a:srgbClr val="1B1B1B"/>
              </a:solidFill>
              <a:latin typeface="+mj-lt"/>
            </a:endParaRPr>
          </a:p>
          <a:p>
            <a:pPr algn="just" fontAlgn="t"/>
            <a:r>
              <a:rPr lang="en-GB" b="1" u="sng" dirty="0"/>
              <a:t>The secret to success is practising little and often</a:t>
            </a:r>
            <a:r>
              <a:rPr lang="en-GB" dirty="0"/>
              <a:t>. Can you practise these KIRFs while walking to school or during a car journey? You do not need to practise them all at once; perhaps you could have a fact of the day.</a:t>
            </a:r>
            <a:endParaRPr lang="en-GB" b="0" i="0" dirty="0">
              <a:solidFill>
                <a:srgbClr val="1B1B1B"/>
              </a:solidFill>
              <a:effectLst/>
              <a:latin typeface="+mj-lt"/>
            </a:endParaRPr>
          </a:p>
        </p:txBody>
      </p:sp>
    </p:spTree>
    <p:extLst>
      <p:ext uri="{BB962C8B-B14F-4D97-AF65-F5344CB8AC3E}">
        <p14:creationId xmlns:p14="http://schemas.microsoft.com/office/powerpoint/2010/main" val="30346483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690FA220-E2F6-EC10-88C7-187A587CF0A0}"/>
              </a:ext>
            </a:extLst>
          </p:cNvPr>
          <p:cNvGrpSpPr/>
          <p:nvPr/>
        </p:nvGrpSpPr>
        <p:grpSpPr>
          <a:xfrm>
            <a:off x="133564" y="123290"/>
            <a:ext cx="11907748" cy="6637106"/>
            <a:chOff x="133564" y="123290"/>
            <a:chExt cx="11907748" cy="6637106"/>
          </a:xfrm>
        </p:grpSpPr>
        <p:sp>
          <p:nvSpPr>
            <p:cNvPr id="4" name="Rectangle 3">
              <a:extLst>
                <a:ext uri="{FF2B5EF4-FFF2-40B4-BE49-F238E27FC236}">
                  <a16:creationId xmlns:a16="http://schemas.microsoft.com/office/drawing/2014/main" id="{B3FE1D7B-7DDF-3DD5-6F10-AB21CF877239}"/>
                </a:ext>
              </a:extLst>
            </p:cNvPr>
            <p:cNvSpPr/>
            <p:nvPr/>
          </p:nvSpPr>
          <p:spPr>
            <a:xfrm>
              <a:off x="133564" y="123290"/>
              <a:ext cx="11907748" cy="6637106"/>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FE482464-919D-9DDA-BAD2-D6B13B344357}"/>
                </a:ext>
              </a:extLst>
            </p:cNvPr>
            <p:cNvSpPr/>
            <p:nvPr/>
          </p:nvSpPr>
          <p:spPr>
            <a:xfrm>
              <a:off x="284252" y="246580"/>
              <a:ext cx="11613222" cy="6380251"/>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7" name="Picture 6" descr="Logo&#10;&#10;Description automatically generated">
            <a:extLst>
              <a:ext uri="{FF2B5EF4-FFF2-40B4-BE49-F238E27FC236}">
                <a16:creationId xmlns:a16="http://schemas.microsoft.com/office/drawing/2014/main" id="{47F85EF8-AE95-42FF-9227-CBD1D2DFFA9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986295" y="348049"/>
            <a:ext cx="799188" cy="80265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Logo&#10;&#10;Description automatically generated">
            <a:extLst>
              <a:ext uri="{FF2B5EF4-FFF2-40B4-BE49-F238E27FC236}">
                <a16:creationId xmlns:a16="http://schemas.microsoft.com/office/drawing/2014/main" id="{B77286B9-2023-51C8-3456-32D56425D2E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1966" y="348048"/>
            <a:ext cx="799188" cy="802657"/>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4FF0715-6334-A1B5-A7FE-83F5932DFB72}"/>
              </a:ext>
            </a:extLst>
          </p:cNvPr>
          <p:cNvSpPr txBox="1"/>
          <p:nvPr/>
        </p:nvSpPr>
        <p:spPr>
          <a:xfrm>
            <a:off x="3184989" y="426210"/>
            <a:ext cx="6349429" cy="646331"/>
          </a:xfrm>
          <a:prstGeom prst="rect">
            <a:avLst/>
          </a:prstGeom>
          <a:noFill/>
        </p:spPr>
        <p:txBody>
          <a:bodyPr wrap="square" rtlCol="0">
            <a:spAutoFit/>
          </a:bodyPr>
          <a:lstStyle/>
          <a:p>
            <a:pPr algn="ctr"/>
            <a:r>
              <a:rPr lang="en-GB" sz="3600" b="1" dirty="0"/>
              <a:t>School Overview</a:t>
            </a:r>
          </a:p>
        </p:txBody>
      </p:sp>
      <p:pic>
        <p:nvPicPr>
          <p:cNvPr id="14" name="Picture 13" descr="A table of multicolored numbers&#10;&#10;Description automatically generated">
            <a:extLst>
              <a:ext uri="{FF2B5EF4-FFF2-40B4-BE49-F238E27FC236}">
                <a16:creationId xmlns:a16="http://schemas.microsoft.com/office/drawing/2014/main" id="{4DA21782-9AFE-F138-FE9E-6955682460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3504" y="1330335"/>
            <a:ext cx="11364992" cy="4692513"/>
          </a:xfrm>
          <a:prstGeom prst="rect">
            <a:avLst/>
          </a:prstGeom>
        </p:spPr>
      </p:pic>
    </p:spTree>
    <p:extLst>
      <p:ext uri="{BB962C8B-B14F-4D97-AF65-F5344CB8AC3E}">
        <p14:creationId xmlns:p14="http://schemas.microsoft.com/office/powerpoint/2010/main" val="4110014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690FA220-E2F6-EC10-88C7-187A587CF0A0}"/>
              </a:ext>
            </a:extLst>
          </p:cNvPr>
          <p:cNvGrpSpPr/>
          <p:nvPr/>
        </p:nvGrpSpPr>
        <p:grpSpPr>
          <a:xfrm>
            <a:off x="133564" y="123290"/>
            <a:ext cx="11907748" cy="6637106"/>
            <a:chOff x="133564" y="123290"/>
            <a:chExt cx="11907748" cy="6637106"/>
          </a:xfrm>
        </p:grpSpPr>
        <p:sp>
          <p:nvSpPr>
            <p:cNvPr id="4" name="Rectangle 3">
              <a:extLst>
                <a:ext uri="{FF2B5EF4-FFF2-40B4-BE49-F238E27FC236}">
                  <a16:creationId xmlns:a16="http://schemas.microsoft.com/office/drawing/2014/main" id="{B3FE1D7B-7DDF-3DD5-6F10-AB21CF877239}"/>
                </a:ext>
              </a:extLst>
            </p:cNvPr>
            <p:cNvSpPr/>
            <p:nvPr/>
          </p:nvSpPr>
          <p:spPr>
            <a:xfrm>
              <a:off x="133564" y="123290"/>
              <a:ext cx="11907748" cy="6637106"/>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FE482464-919D-9DDA-BAD2-D6B13B344357}"/>
                </a:ext>
              </a:extLst>
            </p:cNvPr>
            <p:cNvSpPr/>
            <p:nvPr/>
          </p:nvSpPr>
          <p:spPr>
            <a:xfrm>
              <a:off x="284252" y="246580"/>
              <a:ext cx="11613222" cy="6380251"/>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7" name="Picture 6" descr="Logo&#10;&#10;Description automatically generated">
            <a:extLst>
              <a:ext uri="{FF2B5EF4-FFF2-40B4-BE49-F238E27FC236}">
                <a16:creationId xmlns:a16="http://schemas.microsoft.com/office/drawing/2014/main" id="{47F85EF8-AE95-42FF-9227-CBD1D2DFFA9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986295" y="348049"/>
            <a:ext cx="799188" cy="80265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Logo&#10;&#10;Description automatically generated">
            <a:extLst>
              <a:ext uri="{FF2B5EF4-FFF2-40B4-BE49-F238E27FC236}">
                <a16:creationId xmlns:a16="http://schemas.microsoft.com/office/drawing/2014/main" id="{B77286B9-2023-51C8-3456-32D56425D2E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1966" y="348048"/>
            <a:ext cx="799188" cy="802657"/>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4FF0715-6334-A1B5-A7FE-83F5932DFB72}"/>
              </a:ext>
            </a:extLst>
          </p:cNvPr>
          <p:cNvSpPr txBox="1"/>
          <p:nvPr/>
        </p:nvSpPr>
        <p:spPr>
          <a:xfrm>
            <a:off x="3184989" y="426210"/>
            <a:ext cx="6349429" cy="646331"/>
          </a:xfrm>
          <a:prstGeom prst="rect">
            <a:avLst/>
          </a:prstGeom>
          <a:noFill/>
        </p:spPr>
        <p:txBody>
          <a:bodyPr wrap="square" rtlCol="0">
            <a:spAutoFit/>
          </a:bodyPr>
          <a:lstStyle/>
          <a:p>
            <a:pPr algn="ctr"/>
            <a:r>
              <a:rPr lang="en-GB" sz="3600" b="1" dirty="0"/>
              <a:t>Autumn Term 1 – Year 2</a:t>
            </a:r>
          </a:p>
        </p:txBody>
      </p:sp>
      <p:sp>
        <p:nvSpPr>
          <p:cNvPr id="3" name="TextBox 2">
            <a:extLst>
              <a:ext uri="{FF2B5EF4-FFF2-40B4-BE49-F238E27FC236}">
                <a16:creationId xmlns:a16="http://schemas.microsoft.com/office/drawing/2014/main" id="{D1A55B65-D741-942B-7059-5FA55DBB2DFA}"/>
              </a:ext>
            </a:extLst>
          </p:cNvPr>
          <p:cNvSpPr txBox="1"/>
          <p:nvPr/>
        </p:nvSpPr>
        <p:spPr>
          <a:xfrm>
            <a:off x="294526" y="4751037"/>
            <a:ext cx="11247436" cy="1877437"/>
          </a:xfrm>
          <a:prstGeom prst="rect">
            <a:avLst/>
          </a:prstGeom>
          <a:noFill/>
        </p:spPr>
        <p:txBody>
          <a:bodyPr wrap="square">
            <a:spAutoFit/>
          </a:bodyPr>
          <a:lstStyle/>
          <a:p>
            <a:r>
              <a:rPr lang="en-GB" sz="1600" b="1" u="sng" dirty="0"/>
              <a:t>Activities that can be done at home:</a:t>
            </a:r>
          </a:p>
          <a:p>
            <a:endParaRPr lang="en-GB" sz="1600" dirty="0"/>
          </a:p>
          <a:p>
            <a:pPr marL="285750" indent="-285750">
              <a:buFont typeface="Arial" panose="020B0604020202020204" pitchFamily="34" charset="0"/>
              <a:buChar char="•"/>
            </a:pPr>
            <a:r>
              <a:rPr lang="en-GB" sz="1600" dirty="0"/>
              <a:t>Paper Chains- use two different colours to make paper chains to show each number bond, for example 14 + 6 could be shown as 14 green links and 6 blue links.</a:t>
            </a:r>
          </a:p>
          <a:p>
            <a:pPr marL="285750" indent="-285750">
              <a:buFont typeface="Arial" panose="020B0604020202020204" pitchFamily="34" charset="0"/>
              <a:buChar char="•"/>
            </a:pPr>
            <a:r>
              <a:rPr lang="en-GB" sz="1600" dirty="0"/>
              <a:t>Say it, make it, write it- for each number bond, say it our loud, make it using everyday objects and then write it as a sum.</a:t>
            </a:r>
          </a:p>
          <a:p>
            <a:pPr marL="285750" indent="-285750">
              <a:buFont typeface="Arial" panose="020B0604020202020204" pitchFamily="34" charset="0"/>
              <a:buChar char="•"/>
            </a:pPr>
            <a:r>
              <a:rPr lang="en-GB" sz="1600" dirty="0"/>
              <a:t>Pegs – put 20 pegs on to a coat hanger, split them in different ways and count how many pegs are on each side. E.g. 14 pegs + 6 pegs = 20 pegs (14+6=10).</a:t>
            </a:r>
          </a:p>
        </p:txBody>
      </p:sp>
      <p:sp>
        <p:nvSpPr>
          <p:cNvPr id="9" name="Rectangle: Rounded Corners 8">
            <a:extLst>
              <a:ext uri="{FF2B5EF4-FFF2-40B4-BE49-F238E27FC236}">
                <a16:creationId xmlns:a16="http://schemas.microsoft.com/office/drawing/2014/main" id="{4E117B7A-7781-EAF9-9DD2-30B93E584419}"/>
              </a:ext>
            </a:extLst>
          </p:cNvPr>
          <p:cNvSpPr/>
          <p:nvPr/>
        </p:nvSpPr>
        <p:spPr>
          <a:xfrm>
            <a:off x="8827793" y="2426837"/>
            <a:ext cx="2825437" cy="2174635"/>
          </a:xfrm>
          <a:prstGeom prst="roundRect">
            <a:avLst/>
          </a:prstGeom>
          <a:solidFill>
            <a:srgbClr val="002060"/>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b="1" u="sng" dirty="0">
                <a:solidFill>
                  <a:schemeClr val="bg1"/>
                </a:solidFill>
              </a:rPr>
              <a:t>Key vocabulary:</a:t>
            </a:r>
          </a:p>
          <a:p>
            <a:r>
              <a:rPr lang="en-GB" sz="1000" b="1" u="sng" dirty="0">
                <a:solidFill>
                  <a:schemeClr val="bg1"/>
                </a:solidFill>
              </a:rPr>
              <a:t>  </a:t>
            </a:r>
          </a:p>
          <a:p>
            <a:r>
              <a:rPr lang="en-GB" sz="1600" dirty="0">
                <a:solidFill>
                  <a:schemeClr val="bg1"/>
                </a:solidFill>
              </a:rPr>
              <a:t>12 </a:t>
            </a:r>
            <a:r>
              <a:rPr lang="en-GB" sz="1600" b="1" u="sng" dirty="0">
                <a:solidFill>
                  <a:schemeClr val="bg1"/>
                </a:solidFill>
              </a:rPr>
              <a:t>add</a:t>
            </a:r>
            <a:r>
              <a:rPr lang="en-GB" sz="1600" dirty="0">
                <a:solidFill>
                  <a:schemeClr val="bg1"/>
                </a:solidFill>
              </a:rPr>
              <a:t> 8 equals 20</a:t>
            </a:r>
          </a:p>
          <a:p>
            <a:r>
              <a:rPr lang="en-GB" sz="1600" dirty="0">
                <a:solidFill>
                  <a:schemeClr val="bg1"/>
                </a:solidFill>
              </a:rPr>
              <a:t>18 </a:t>
            </a:r>
            <a:r>
              <a:rPr lang="en-GB" sz="1600" b="1" u="sng" dirty="0">
                <a:solidFill>
                  <a:schemeClr val="bg1"/>
                </a:solidFill>
              </a:rPr>
              <a:t>plus</a:t>
            </a:r>
            <a:r>
              <a:rPr lang="en-GB" sz="1600" dirty="0">
                <a:solidFill>
                  <a:schemeClr val="bg1"/>
                </a:solidFill>
              </a:rPr>
              <a:t> 2 is the same as 20</a:t>
            </a:r>
          </a:p>
          <a:p>
            <a:r>
              <a:rPr lang="en-GB" sz="1600" dirty="0">
                <a:solidFill>
                  <a:schemeClr val="bg1"/>
                </a:solidFill>
              </a:rPr>
              <a:t>20 </a:t>
            </a:r>
            <a:r>
              <a:rPr lang="en-GB" sz="1600" b="1" u="sng" dirty="0">
                <a:solidFill>
                  <a:schemeClr val="bg1"/>
                </a:solidFill>
              </a:rPr>
              <a:t>take away </a:t>
            </a:r>
            <a:r>
              <a:rPr lang="en-GB" sz="1600" dirty="0">
                <a:solidFill>
                  <a:schemeClr val="bg1"/>
                </a:solidFill>
              </a:rPr>
              <a:t>7 equals 13</a:t>
            </a:r>
          </a:p>
          <a:p>
            <a:r>
              <a:rPr lang="en-GB" sz="1600" dirty="0">
                <a:solidFill>
                  <a:schemeClr val="bg1"/>
                </a:solidFill>
              </a:rPr>
              <a:t>20 </a:t>
            </a:r>
            <a:r>
              <a:rPr lang="en-GB" sz="1600" b="1" u="sng" dirty="0">
                <a:solidFill>
                  <a:schemeClr val="bg1"/>
                </a:solidFill>
              </a:rPr>
              <a:t>subtract</a:t>
            </a:r>
            <a:r>
              <a:rPr lang="en-GB" sz="1600" dirty="0">
                <a:solidFill>
                  <a:schemeClr val="bg1"/>
                </a:solidFill>
              </a:rPr>
              <a:t> 3 makes 17</a:t>
            </a:r>
          </a:p>
          <a:p>
            <a:r>
              <a:rPr lang="en-GB" sz="1600" dirty="0">
                <a:solidFill>
                  <a:schemeClr val="bg1"/>
                </a:solidFill>
              </a:rPr>
              <a:t>20 </a:t>
            </a:r>
            <a:r>
              <a:rPr lang="en-GB" sz="1600" b="1" u="sng" dirty="0">
                <a:solidFill>
                  <a:schemeClr val="bg1"/>
                </a:solidFill>
              </a:rPr>
              <a:t>minus</a:t>
            </a:r>
            <a:r>
              <a:rPr lang="en-GB" sz="1600" dirty="0">
                <a:solidFill>
                  <a:schemeClr val="bg1"/>
                </a:solidFill>
              </a:rPr>
              <a:t> 9 equals 11</a:t>
            </a:r>
          </a:p>
        </p:txBody>
      </p:sp>
      <p:sp>
        <p:nvSpPr>
          <p:cNvPr id="12" name="TextBox 11">
            <a:extLst>
              <a:ext uri="{FF2B5EF4-FFF2-40B4-BE49-F238E27FC236}">
                <a16:creationId xmlns:a16="http://schemas.microsoft.com/office/drawing/2014/main" id="{176DB3EE-8A69-0ABE-17A0-4F8F80CC8017}"/>
              </a:ext>
            </a:extLst>
          </p:cNvPr>
          <p:cNvSpPr txBox="1"/>
          <p:nvPr/>
        </p:nvSpPr>
        <p:spPr>
          <a:xfrm>
            <a:off x="1890445" y="966039"/>
            <a:ext cx="8952011" cy="461665"/>
          </a:xfrm>
          <a:prstGeom prst="rect">
            <a:avLst/>
          </a:prstGeom>
          <a:noFill/>
        </p:spPr>
        <p:txBody>
          <a:bodyPr wrap="square">
            <a:spAutoFit/>
          </a:bodyPr>
          <a:lstStyle/>
          <a:p>
            <a:pPr algn="ctr"/>
            <a:r>
              <a:rPr lang="en-GB" sz="2400" u="sng" dirty="0"/>
              <a:t>I know the number bonds to 20.</a:t>
            </a:r>
          </a:p>
        </p:txBody>
      </p:sp>
      <p:pic>
        <p:nvPicPr>
          <p:cNvPr id="14" name="Picture 13">
            <a:extLst>
              <a:ext uri="{FF2B5EF4-FFF2-40B4-BE49-F238E27FC236}">
                <a16:creationId xmlns:a16="http://schemas.microsoft.com/office/drawing/2014/main" id="{BEC39B86-E547-1903-039E-AF4B79D45821}"/>
              </a:ext>
            </a:extLst>
          </p:cNvPr>
          <p:cNvPicPr>
            <a:picLocks noChangeAspect="1"/>
          </p:cNvPicPr>
          <p:nvPr/>
        </p:nvPicPr>
        <p:blipFill>
          <a:blip r:embed="rId3"/>
          <a:stretch>
            <a:fillRect/>
          </a:stretch>
        </p:blipFill>
        <p:spPr>
          <a:xfrm>
            <a:off x="521645" y="2439538"/>
            <a:ext cx="7845629" cy="2174634"/>
          </a:xfrm>
          <a:prstGeom prst="rect">
            <a:avLst/>
          </a:prstGeom>
        </p:spPr>
      </p:pic>
      <p:sp>
        <p:nvSpPr>
          <p:cNvPr id="16" name="TextBox 15">
            <a:extLst>
              <a:ext uri="{FF2B5EF4-FFF2-40B4-BE49-F238E27FC236}">
                <a16:creationId xmlns:a16="http://schemas.microsoft.com/office/drawing/2014/main" id="{C0F2212F-F732-70C7-78FA-7832783CC362}"/>
              </a:ext>
            </a:extLst>
          </p:cNvPr>
          <p:cNvSpPr txBox="1"/>
          <p:nvPr/>
        </p:nvSpPr>
        <p:spPr>
          <a:xfrm>
            <a:off x="720130" y="1427040"/>
            <a:ext cx="10734615" cy="1015663"/>
          </a:xfrm>
          <a:prstGeom prst="rect">
            <a:avLst/>
          </a:prstGeom>
          <a:noFill/>
          <a:ln w="57150">
            <a:noFill/>
            <a:prstDash val="dash"/>
          </a:ln>
        </p:spPr>
        <p:txBody>
          <a:bodyPr wrap="square">
            <a:spAutoFit/>
          </a:bodyPr>
          <a:lstStyle/>
          <a:p>
            <a:pPr algn="ctr"/>
            <a:r>
              <a:rPr lang="en-GB" sz="2000" dirty="0"/>
              <a:t>Number bonds show us how numbers join together. They are very important for addition and subtraction. Here, the children are building on their knowledge from Year 1, where they learnt the number bonds to 10.</a:t>
            </a:r>
          </a:p>
        </p:txBody>
      </p:sp>
      <p:grpSp>
        <p:nvGrpSpPr>
          <p:cNvPr id="17" name="Group 16">
            <a:extLst>
              <a:ext uri="{FF2B5EF4-FFF2-40B4-BE49-F238E27FC236}">
                <a16:creationId xmlns:a16="http://schemas.microsoft.com/office/drawing/2014/main" id="{DCA04022-FE6C-D44D-D753-A67CDD0D506B}"/>
              </a:ext>
            </a:extLst>
          </p:cNvPr>
          <p:cNvGrpSpPr/>
          <p:nvPr/>
        </p:nvGrpSpPr>
        <p:grpSpPr>
          <a:xfrm>
            <a:off x="10636961" y="4731710"/>
            <a:ext cx="1202089" cy="981587"/>
            <a:chOff x="10517364" y="4866157"/>
            <a:chExt cx="1202089" cy="981587"/>
          </a:xfrm>
        </p:grpSpPr>
        <p:pic>
          <p:nvPicPr>
            <p:cNvPr id="19" name="Picture 18">
              <a:hlinkClick r:id="rId4"/>
              <a:extLst>
                <a:ext uri="{FF2B5EF4-FFF2-40B4-BE49-F238E27FC236}">
                  <a16:creationId xmlns:a16="http://schemas.microsoft.com/office/drawing/2014/main" id="{5AE2201A-B6A5-EC0E-CB12-2B524C29729C}"/>
                </a:ext>
              </a:extLst>
            </p:cNvPr>
            <p:cNvPicPr>
              <a:picLocks noChangeAspect="1"/>
            </p:cNvPicPr>
            <p:nvPr/>
          </p:nvPicPr>
          <p:blipFill>
            <a:blip r:embed="rId5"/>
            <a:stretch>
              <a:fillRect/>
            </a:stretch>
          </p:blipFill>
          <p:spPr>
            <a:xfrm>
              <a:off x="10517364" y="4866157"/>
              <a:ext cx="1191828" cy="434232"/>
            </a:xfrm>
            <a:prstGeom prst="rect">
              <a:avLst/>
            </a:prstGeom>
          </p:spPr>
        </p:pic>
        <p:pic>
          <p:nvPicPr>
            <p:cNvPr id="20" name="Picture 19">
              <a:extLst>
                <a:ext uri="{FF2B5EF4-FFF2-40B4-BE49-F238E27FC236}">
                  <a16:creationId xmlns:a16="http://schemas.microsoft.com/office/drawing/2014/main" id="{7ADA3503-3685-2A3C-BB18-9253544ADD6C}"/>
                </a:ext>
              </a:extLst>
            </p:cNvPr>
            <p:cNvPicPr>
              <a:picLocks noChangeAspect="1"/>
            </p:cNvPicPr>
            <p:nvPr/>
          </p:nvPicPr>
          <p:blipFill>
            <a:blip r:embed="rId6"/>
            <a:stretch>
              <a:fillRect/>
            </a:stretch>
          </p:blipFill>
          <p:spPr>
            <a:xfrm>
              <a:off x="10917258" y="5375423"/>
              <a:ext cx="802195" cy="472321"/>
            </a:xfrm>
            <a:prstGeom prst="rect">
              <a:avLst/>
            </a:prstGeom>
          </p:spPr>
        </p:pic>
      </p:grpSp>
    </p:spTree>
    <p:extLst>
      <p:ext uri="{BB962C8B-B14F-4D97-AF65-F5344CB8AC3E}">
        <p14:creationId xmlns:p14="http://schemas.microsoft.com/office/powerpoint/2010/main" val="8798701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690FA220-E2F6-EC10-88C7-187A587CF0A0}"/>
              </a:ext>
            </a:extLst>
          </p:cNvPr>
          <p:cNvGrpSpPr/>
          <p:nvPr/>
        </p:nvGrpSpPr>
        <p:grpSpPr>
          <a:xfrm>
            <a:off x="133564" y="123290"/>
            <a:ext cx="11907748" cy="6637106"/>
            <a:chOff x="133564" y="123290"/>
            <a:chExt cx="11907748" cy="6637106"/>
          </a:xfrm>
        </p:grpSpPr>
        <p:sp>
          <p:nvSpPr>
            <p:cNvPr id="4" name="Rectangle 3">
              <a:extLst>
                <a:ext uri="{FF2B5EF4-FFF2-40B4-BE49-F238E27FC236}">
                  <a16:creationId xmlns:a16="http://schemas.microsoft.com/office/drawing/2014/main" id="{B3FE1D7B-7DDF-3DD5-6F10-AB21CF877239}"/>
                </a:ext>
              </a:extLst>
            </p:cNvPr>
            <p:cNvSpPr/>
            <p:nvPr/>
          </p:nvSpPr>
          <p:spPr>
            <a:xfrm>
              <a:off x="133564" y="123290"/>
              <a:ext cx="11907748" cy="6637106"/>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FE482464-919D-9DDA-BAD2-D6B13B344357}"/>
                </a:ext>
              </a:extLst>
            </p:cNvPr>
            <p:cNvSpPr/>
            <p:nvPr/>
          </p:nvSpPr>
          <p:spPr>
            <a:xfrm>
              <a:off x="284252" y="246580"/>
              <a:ext cx="11613222" cy="6380251"/>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7" name="Picture 6" descr="Logo&#10;&#10;Description automatically generated">
            <a:extLst>
              <a:ext uri="{FF2B5EF4-FFF2-40B4-BE49-F238E27FC236}">
                <a16:creationId xmlns:a16="http://schemas.microsoft.com/office/drawing/2014/main" id="{47F85EF8-AE95-42FF-9227-CBD1D2DFFA9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986295" y="348049"/>
            <a:ext cx="799188" cy="80265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Logo&#10;&#10;Description automatically generated">
            <a:extLst>
              <a:ext uri="{FF2B5EF4-FFF2-40B4-BE49-F238E27FC236}">
                <a16:creationId xmlns:a16="http://schemas.microsoft.com/office/drawing/2014/main" id="{B77286B9-2023-51C8-3456-32D56425D2E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1966" y="348048"/>
            <a:ext cx="799188" cy="802657"/>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4FF0715-6334-A1B5-A7FE-83F5932DFB72}"/>
              </a:ext>
            </a:extLst>
          </p:cNvPr>
          <p:cNvSpPr txBox="1"/>
          <p:nvPr/>
        </p:nvSpPr>
        <p:spPr>
          <a:xfrm>
            <a:off x="3184989" y="426210"/>
            <a:ext cx="6349429" cy="646331"/>
          </a:xfrm>
          <a:prstGeom prst="rect">
            <a:avLst/>
          </a:prstGeom>
          <a:noFill/>
        </p:spPr>
        <p:txBody>
          <a:bodyPr wrap="square" rtlCol="0">
            <a:spAutoFit/>
          </a:bodyPr>
          <a:lstStyle/>
          <a:p>
            <a:pPr algn="ctr"/>
            <a:r>
              <a:rPr lang="en-GB" sz="3600" b="1" dirty="0"/>
              <a:t>Autumn Term 2 – Year 2</a:t>
            </a:r>
          </a:p>
        </p:txBody>
      </p:sp>
      <p:sp>
        <p:nvSpPr>
          <p:cNvPr id="3" name="TextBox 2">
            <a:extLst>
              <a:ext uri="{FF2B5EF4-FFF2-40B4-BE49-F238E27FC236}">
                <a16:creationId xmlns:a16="http://schemas.microsoft.com/office/drawing/2014/main" id="{D1A55B65-D741-942B-7059-5FA55DBB2DFA}"/>
              </a:ext>
            </a:extLst>
          </p:cNvPr>
          <p:cNvSpPr txBox="1"/>
          <p:nvPr/>
        </p:nvSpPr>
        <p:spPr>
          <a:xfrm>
            <a:off x="284252" y="4537452"/>
            <a:ext cx="10742329" cy="2062103"/>
          </a:xfrm>
          <a:prstGeom prst="rect">
            <a:avLst/>
          </a:prstGeom>
          <a:noFill/>
        </p:spPr>
        <p:txBody>
          <a:bodyPr wrap="square">
            <a:spAutoFit/>
          </a:bodyPr>
          <a:lstStyle/>
          <a:p>
            <a:r>
              <a:rPr lang="en-GB" sz="1600" b="1" u="sng" dirty="0"/>
              <a:t>Activities that can be done at home:</a:t>
            </a:r>
          </a:p>
          <a:p>
            <a:endParaRPr lang="en-GB" sz="1600" b="1" u="sng" dirty="0"/>
          </a:p>
          <a:p>
            <a:pPr marL="285750" indent="-285750">
              <a:buFont typeface="Arial" panose="020B0604020202020204" pitchFamily="34" charset="0"/>
              <a:buChar char="•"/>
            </a:pPr>
            <a:r>
              <a:rPr lang="en-GB" sz="1600" dirty="0"/>
              <a:t>Doubling butterfly- Draw an outline of a ladybird, paint spots on one side; fold it over to show double that number. Write the calculation to go with it.</a:t>
            </a:r>
          </a:p>
          <a:p>
            <a:pPr marL="285750" indent="-285750">
              <a:buFont typeface="Arial" panose="020B0604020202020204" pitchFamily="34" charset="0"/>
              <a:buChar char="•"/>
            </a:pPr>
            <a:r>
              <a:rPr lang="en-GB" sz="1600" dirty="0"/>
              <a:t>Doubles bingo- Choose 5 numbers between 1-20. Ask questions such as, what is double 6 or what is half of 18. Keep going until all numbers have been crossed off!</a:t>
            </a:r>
          </a:p>
          <a:p>
            <a:pPr marL="285750" indent="-285750">
              <a:buFont typeface="Arial" panose="020B0604020202020204" pitchFamily="34" charset="0"/>
              <a:buChar char="•"/>
            </a:pPr>
            <a:r>
              <a:rPr lang="en-GB" sz="1600" dirty="0"/>
              <a:t>Double or nothing- Create a 6 x 6 grid with a numbers 1-24. Working in a pair, roll 2 dice, double the number and cover the number with a counter/object. The first to get 4 in a row wins!</a:t>
            </a:r>
          </a:p>
        </p:txBody>
      </p:sp>
      <p:sp>
        <p:nvSpPr>
          <p:cNvPr id="9" name="Rectangle: Rounded Corners 8">
            <a:extLst>
              <a:ext uri="{FF2B5EF4-FFF2-40B4-BE49-F238E27FC236}">
                <a16:creationId xmlns:a16="http://schemas.microsoft.com/office/drawing/2014/main" id="{4E117B7A-7781-EAF9-9DD2-30B93E584419}"/>
              </a:ext>
            </a:extLst>
          </p:cNvPr>
          <p:cNvSpPr/>
          <p:nvPr/>
        </p:nvSpPr>
        <p:spPr>
          <a:xfrm>
            <a:off x="8627308" y="1686762"/>
            <a:ext cx="3138445" cy="2619373"/>
          </a:xfrm>
          <a:prstGeom prst="roundRect">
            <a:avLst/>
          </a:prstGeom>
          <a:solidFill>
            <a:srgbClr val="002060"/>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b="1" u="sng" dirty="0">
                <a:solidFill>
                  <a:schemeClr val="bg1"/>
                </a:solidFill>
              </a:rPr>
              <a:t>Key vocabulary:</a:t>
            </a:r>
          </a:p>
          <a:p>
            <a:pPr algn="ctr"/>
            <a:r>
              <a:rPr lang="en-GB" sz="1100" b="1" u="sng" dirty="0">
                <a:solidFill>
                  <a:schemeClr val="bg1"/>
                </a:solidFill>
              </a:rPr>
              <a:t>  </a:t>
            </a:r>
          </a:p>
          <a:p>
            <a:pPr algn="ctr"/>
            <a:r>
              <a:rPr lang="en-GB" sz="2000" dirty="0">
                <a:solidFill>
                  <a:schemeClr val="bg1"/>
                </a:solidFill>
              </a:rPr>
              <a:t>Double __ is __</a:t>
            </a:r>
          </a:p>
          <a:p>
            <a:pPr algn="ctr"/>
            <a:r>
              <a:rPr lang="en-GB" sz="2000" dirty="0">
                <a:solidFill>
                  <a:schemeClr val="bg1"/>
                </a:solidFill>
              </a:rPr>
              <a:t>Half of __ is __</a:t>
            </a:r>
          </a:p>
          <a:p>
            <a:pPr algn="ctr"/>
            <a:endParaRPr lang="en-GB" sz="2000" dirty="0">
              <a:solidFill>
                <a:schemeClr val="bg1"/>
              </a:solidFill>
            </a:endParaRPr>
          </a:p>
          <a:p>
            <a:pPr algn="ctr"/>
            <a:r>
              <a:rPr lang="en-GB" sz="1400" i="1" dirty="0">
                <a:solidFill>
                  <a:schemeClr val="bg1"/>
                </a:solidFill>
              </a:rPr>
              <a:t>*Double is the same as multiply 2. </a:t>
            </a:r>
          </a:p>
          <a:p>
            <a:pPr algn="ctr"/>
            <a:r>
              <a:rPr lang="en-GB" sz="1400" i="1" dirty="0">
                <a:solidFill>
                  <a:schemeClr val="bg1"/>
                </a:solidFill>
              </a:rPr>
              <a:t>*Half is divided by 2 – shared into two equal groups. </a:t>
            </a:r>
          </a:p>
        </p:txBody>
      </p:sp>
      <p:sp>
        <p:nvSpPr>
          <p:cNvPr id="12" name="TextBox 11">
            <a:extLst>
              <a:ext uri="{FF2B5EF4-FFF2-40B4-BE49-F238E27FC236}">
                <a16:creationId xmlns:a16="http://schemas.microsoft.com/office/drawing/2014/main" id="{176DB3EE-8A69-0ABE-17A0-4F8F80CC8017}"/>
              </a:ext>
            </a:extLst>
          </p:cNvPr>
          <p:cNvSpPr txBox="1"/>
          <p:nvPr/>
        </p:nvSpPr>
        <p:spPr>
          <a:xfrm>
            <a:off x="1890445" y="966039"/>
            <a:ext cx="8952011" cy="461665"/>
          </a:xfrm>
          <a:prstGeom prst="rect">
            <a:avLst/>
          </a:prstGeom>
          <a:noFill/>
        </p:spPr>
        <p:txBody>
          <a:bodyPr wrap="square">
            <a:spAutoFit/>
          </a:bodyPr>
          <a:lstStyle/>
          <a:p>
            <a:pPr algn="ctr"/>
            <a:r>
              <a:rPr lang="en-GB" sz="2400" u="sng" dirty="0"/>
              <a:t>I know doubles and halves to 10.</a:t>
            </a:r>
          </a:p>
        </p:txBody>
      </p:sp>
      <p:grpSp>
        <p:nvGrpSpPr>
          <p:cNvPr id="22" name="Group 21">
            <a:extLst>
              <a:ext uri="{FF2B5EF4-FFF2-40B4-BE49-F238E27FC236}">
                <a16:creationId xmlns:a16="http://schemas.microsoft.com/office/drawing/2014/main" id="{88BA00CD-2B2D-7EE4-5DDC-83FBAE5E6C86}"/>
              </a:ext>
            </a:extLst>
          </p:cNvPr>
          <p:cNvGrpSpPr/>
          <p:nvPr/>
        </p:nvGrpSpPr>
        <p:grpSpPr>
          <a:xfrm>
            <a:off x="10636961" y="4731710"/>
            <a:ext cx="1202089" cy="981587"/>
            <a:chOff x="10517364" y="4866157"/>
            <a:chExt cx="1202089" cy="981587"/>
          </a:xfrm>
        </p:grpSpPr>
        <p:pic>
          <p:nvPicPr>
            <p:cNvPr id="23" name="Picture 22">
              <a:hlinkClick r:id="rId3"/>
              <a:extLst>
                <a:ext uri="{FF2B5EF4-FFF2-40B4-BE49-F238E27FC236}">
                  <a16:creationId xmlns:a16="http://schemas.microsoft.com/office/drawing/2014/main" id="{D1EFE841-5B4A-0C87-C42F-72882F7E968E}"/>
                </a:ext>
              </a:extLst>
            </p:cNvPr>
            <p:cNvPicPr>
              <a:picLocks noChangeAspect="1"/>
            </p:cNvPicPr>
            <p:nvPr/>
          </p:nvPicPr>
          <p:blipFill>
            <a:blip r:embed="rId4"/>
            <a:stretch>
              <a:fillRect/>
            </a:stretch>
          </p:blipFill>
          <p:spPr>
            <a:xfrm>
              <a:off x="10517364" y="4866157"/>
              <a:ext cx="1191828" cy="434232"/>
            </a:xfrm>
            <a:prstGeom prst="rect">
              <a:avLst/>
            </a:prstGeom>
          </p:spPr>
        </p:pic>
        <p:pic>
          <p:nvPicPr>
            <p:cNvPr id="24" name="Picture 23">
              <a:extLst>
                <a:ext uri="{FF2B5EF4-FFF2-40B4-BE49-F238E27FC236}">
                  <a16:creationId xmlns:a16="http://schemas.microsoft.com/office/drawing/2014/main" id="{D01FF65E-861C-1428-96D3-A1CAD0569F01}"/>
                </a:ext>
              </a:extLst>
            </p:cNvPr>
            <p:cNvPicPr>
              <a:picLocks noChangeAspect="1"/>
            </p:cNvPicPr>
            <p:nvPr/>
          </p:nvPicPr>
          <p:blipFill>
            <a:blip r:embed="rId5"/>
            <a:stretch>
              <a:fillRect/>
            </a:stretch>
          </p:blipFill>
          <p:spPr>
            <a:xfrm>
              <a:off x="10917258" y="5375423"/>
              <a:ext cx="802195" cy="472321"/>
            </a:xfrm>
            <a:prstGeom prst="rect">
              <a:avLst/>
            </a:prstGeom>
          </p:spPr>
        </p:pic>
      </p:grpSp>
      <p:sp>
        <p:nvSpPr>
          <p:cNvPr id="2" name="TextBox 1">
            <a:extLst>
              <a:ext uri="{FF2B5EF4-FFF2-40B4-BE49-F238E27FC236}">
                <a16:creationId xmlns:a16="http://schemas.microsoft.com/office/drawing/2014/main" id="{2BFF5F26-7571-8B57-7B2D-A12C97395DA3}"/>
              </a:ext>
            </a:extLst>
          </p:cNvPr>
          <p:cNvSpPr txBox="1"/>
          <p:nvPr/>
        </p:nvSpPr>
        <p:spPr>
          <a:xfrm>
            <a:off x="454085" y="1706477"/>
            <a:ext cx="8003391" cy="707886"/>
          </a:xfrm>
          <a:prstGeom prst="rect">
            <a:avLst/>
          </a:prstGeom>
          <a:noFill/>
          <a:ln w="57150">
            <a:noFill/>
            <a:prstDash val="dash"/>
          </a:ln>
        </p:spPr>
        <p:txBody>
          <a:bodyPr wrap="square">
            <a:spAutoFit/>
          </a:bodyPr>
          <a:lstStyle/>
          <a:p>
            <a:pPr algn="ctr"/>
            <a:r>
              <a:rPr lang="en-GB" sz="2000" dirty="0"/>
              <a:t>Children need to understand how to find half, and how to double numbers up to 20.</a:t>
            </a:r>
          </a:p>
        </p:txBody>
      </p:sp>
      <p:pic>
        <p:nvPicPr>
          <p:cNvPr id="25" name="Picture 24">
            <a:extLst>
              <a:ext uri="{FF2B5EF4-FFF2-40B4-BE49-F238E27FC236}">
                <a16:creationId xmlns:a16="http://schemas.microsoft.com/office/drawing/2014/main" id="{17E091AB-B931-CA17-E123-14B22536B0E0}"/>
              </a:ext>
            </a:extLst>
          </p:cNvPr>
          <p:cNvPicPr>
            <a:picLocks noChangeAspect="1"/>
          </p:cNvPicPr>
          <p:nvPr/>
        </p:nvPicPr>
        <p:blipFill>
          <a:blip r:embed="rId6"/>
          <a:stretch>
            <a:fillRect/>
          </a:stretch>
        </p:blipFill>
        <p:spPr>
          <a:xfrm>
            <a:off x="761182" y="2906243"/>
            <a:ext cx="7380288" cy="1289100"/>
          </a:xfrm>
          <a:prstGeom prst="rect">
            <a:avLst/>
          </a:prstGeom>
        </p:spPr>
      </p:pic>
    </p:spTree>
    <p:extLst>
      <p:ext uri="{BB962C8B-B14F-4D97-AF65-F5344CB8AC3E}">
        <p14:creationId xmlns:p14="http://schemas.microsoft.com/office/powerpoint/2010/main" val="32304239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690FA220-E2F6-EC10-88C7-187A587CF0A0}"/>
              </a:ext>
            </a:extLst>
          </p:cNvPr>
          <p:cNvGrpSpPr/>
          <p:nvPr/>
        </p:nvGrpSpPr>
        <p:grpSpPr>
          <a:xfrm>
            <a:off x="133564" y="123290"/>
            <a:ext cx="11907748" cy="6637106"/>
            <a:chOff x="133564" y="123290"/>
            <a:chExt cx="11907748" cy="6637106"/>
          </a:xfrm>
        </p:grpSpPr>
        <p:sp>
          <p:nvSpPr>
            <p:cNvPr id="4" name="Rectangle 3">
              <a:extLst>
                <a:ext uri="{FF2B5EF4-FFF2-40B4-BE49-F238E27FC236}">
                  <a16:creationId xmlns:a16="http://schemas.microsoft.com/office/drawing/2014/main" id="{B3FE1D7B-7DDF-3DD5-6F10-AB21CF877239}"/>
                </a:ext>
              </a:extLst>
            </p:cNvPr>
            <p:cNvSpPr/>
            <p:nvPr/>
          </p:nvSpPr>
          <p:spPr>
            <a:xfrm>
              <a:off x="133564" y="123290"/>
              <a:ext cx="11907748" cy="6637106"/>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FE482464-919D-9DDA-BAD2-D6B13B344357}"/>
                </a:ext>
              </a:extLst>
            </p:cNvPr>
            <p:cNvSpPr/>
            <p:nvPr/>
          </p:nvSpPr>
          <p:spPr>
            <a:xfrm>
              <a:off x="284252" y="246580"/>
              <a:ext cx="11613222" cy="6380251"/>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7" name="Picture 6" descr="Logo&#10;&#10;Description automatically generated">
            <a:extLst>
              <a:ext uri="{FF2B5EF4-FFF2-40B4-BE49-F238E27FC236}">
                <a16:creationId xmlns:a16="http://schemas.microsoft.com/office/drawing/2014/main" id="{47F85EF8-AE95-42FF-9227-CBD1D2DFFA9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986295" y="348049"/>
            <a:ext cx="799188" cy="80265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Logo&#10;&#10;Description automatically generated">
            <a:extLst>
              <a:ext uri="{FF2B5EF4-FFF2-40B4-BE49-F238E27FC236}">
                <a16:creationId xmlns:a16="http://schemas.microsoft.com/office/drawing/2014/main" id="{B77286B9-2023-51C8-3456-32D56425D2E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966" y="348048"/>
            <a:ext cx="799188" cy="802657"/>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4FF0715-6334-A1B5-A7FE-83F5932DFB72}"/>
              </a:ext>
            </a:extLst>
          </p:cNvPr>
          <p:cNvSpPr txBox="1"/>
          <p:nvPr/>
        </p:nvSpPr>
        <p:spPr>
          <a:xfrm>
            <a:off x="3184989" y="426210"/>
            <a:ext cx="6349429" cy="646331"/>
          </a:xfrm>
          <a:prstGeom prst="rect">
            <a:avLst/>
          </a:prstGeom>
          <a:noFill/>
        </p:spPr>
        <p:txBody>
          <a:bodyPr wrap="square" rtlCol="0">
            <a:spAutoFit/>
          </a:bodyPr>
          <a:lstStyle/>
          <a:p>
            <a:pPr algn="ctr"/>
            <a:r>
              <a:rPr lang="en-GB" sz="3600" b="1" dirty="0"/>
              <a:t>Spring Term 1 – Year 2</a:t>
            </a:r>
          </a:p>
        </p:txBody>
      </p:sp>
      <p:sp>
        <p:nvSpPr>
          <p:cNvPr id="3" name="TextBox 2">
            <a:extLst>
              <a:ext uri="{FF2B5EF4-FFF2-40B4-BE49-F238E27FC236}">
                <a16:creationId xmlns:a16="http://schemas.microsoft.com/office/drawing/2014/main" id="{D1A55B65-D741-942B-7059-5FA55DBB2DFA}"/>
              </a:ext>
            </a:extLst>
          </p:cNvPr>
          <p:cNvSpPr txBox="1"/>
          <p:nvPr/>
        </p:nvSpPr>
        <p:spPr>
          <a:xfrm>
            <a:off x="294526" y="4584492"/>
            <a:ext cx="11383517" cy="2062103"/>
          </a:xfrm>
          <a:prstGeom prst="rect">
            <a:avLst/>
          </a:prstGeom>
          <a:noFill/>
        </p:spPr>
        <p:txBody>
          <a:bodyPr wrap="square">
            <a:spAutoFit/>
          </a:bodyPr>
          <a:lstStyle/>
          <a:p>
            <a:r>
              <a:rPr lang="en-GB" sz="1600" b="1" u="sng" dirty="0"/>
              <a:t>Activities that can be done at home:</a:t>
            </a:r>
          </a:p>
          <a:p>
            <a:endParaRPr lang="en-GB" sz="1600" dirty="0"/>
          </a:p>
          <a:p>
            <a:pPr marL="285750" indent="-285750">
              <a:buFont typeface="Arial" panose="020B0604020202020204" pitchFamily="34" charset="0"/>
              <a:buChar char="•"/>
            </a:pPr>
            <a:r>
              <a:rPr lang="en-GB" sz="1600" dirty="0"/>
              <a:t>Chanting- say the times table facts out loud, 1 times 2 is 2, 2 times 2 is 4 etc.</a:t>
            </a:r>
          </a:p>
          <a:p>
            <a:pPr marL="285750" indent="-285750">
              <a:buFont typeface="Arial" panose="020B0604020202020204" pitchFamily="34" charset="0"/>
              <a:buChar char="•"/>
            </a:pPr>
            <a:r>
              <a:rPr lang="en-GB" sz="1600" dirty="0"/>
              <a:t>Can you beat Siri?- ask Siri a 2 times table question, see if they can answer it before Siri does!</a:t>
            </a:r>
          </a:p>
          <a:p>
            <a:pPr marL="285750" indent="-285750">
              <a:buFont typeface="Arial" panose="020B0604020202020204" pitchFamily="34" charset="0"/>
              <a:buChar char="•"/>
            </a:pPr>
            <a:r>
              <a:rPr lang="en-GB" sz="1600" dirty="0"/>
              <a:t>Multiplication high fives- draw around your child’s hand 12 times, number each hand 1-12 and position them up the stairs. Ask your child to high five each hand as they go upstairs, multiplying the number in the hand by 2.</a:t>
            </a:r>
          </a:p>
          <a:p>
            <a:pPr marL="285750" indent="-285750">
              <a:buFont typeface="Arial" panose="020B0604020202020204" pitchFamily="34" charset="0"/>
              <a:buChar char="•"/>
            </a:pPr>
            <a:r>
              <a:rPr lang="en-GB" sz="1600" dirty="0"/>
              <a:t>Chalk sums- use chalk on an outside patio/path to write out the 2 times table.</a:t>
            </a:r>
          </a:p>
          <a:p>
            <a:pPr marL="285750" indent="-285750">
              <a:buFont typeface="Arial" panose="020B0604020202020204" pitchFamily="34" charset="0"/>
              <a:buChar char="•"/>
            </a:pPr>
            <a:r>
              <a:rPr lang="en-GB" sz="1600" i="1" dirty="0">
                <a:hlinkClick r:id="rId4"/>
              </a:rPr>
              <a:t>https://ttrockstars.com/</a:t>
            </a:r>
            <a:r>
              <a:rPr lang="en-GB" sz="1600" i="1" dirty="0"/>
              <a:t> </a:t>
            </a:r>
          </a:p>
        </p:txBody>
      </p:sp>
      <p:sp>
        <p:nvSpPr>
          <p:cNvPr id="9" name="Rectangle: Rounded Corners 8">
            <a:extLst>
              <a:ext uri="{FF2B5EF4-FFF2-40B4-BE49-F238E27FC236}">
                <a16:creationId xmlns:a16="http://schemas.microsoft.com/office/drawing/2014/main" id="{4E117B7A-7781-EAF9-9DD2-30B93E584419}"/>
              </a:ext>
            </a:extLst>
          </p:cNvPr>
          <p:cNvSpPr/>
          <p:nvPr/>
        </p:nvSpPr>
        <p:spPr>
          <a:xfrm>
            <a:off x="9231539" y="2746500"/>
            <a:ext cx="2493275" cy="2424715"/>
          </a:xfrm>
          <a:prstGeom prst="roundRect">
            <a:avLst/>
          </a:prstGeom>
          <a:solidFill>
            <a:srgbClr val="002060"/>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b="1" u="sng" dirty="0">
                <a:solidFill>
                  <a:schemeClr val="bg1"/>
                </a:solidFill>
              </a:rPr>
              <a:t>Key vocabulary:</a:t>
            </a:r>
          </a:p>
          <a:p>
            <a:pPr algn="ctr"/>
            <a:r>
              <a:rPr lang="en-GB" sz="1100" b="1" u="sng" dirty="0">
                <a:solidFill>
                  <a:schemeClr val="bg1"/>
                </a:solidFill>
              </a:rPr>
              <a:t>  </a:t>
            </a:r>
            <a:endParaRPr lang="en-GB" sz="2000" dirty="0">
              <a:solidFill>
                <a:schemeClr val="bg1"/>
              </a:solidFill>
            </a:endParaRPr>
          </a:p>
          <a:p>
            <a:pPr algn="ctr"/>
            <a:r>
              <a:rPr lang="en-GB" sz="2000" dirty="0">
                <a:solidFill>
                  <a:schemeClr val="bg1"/>
                </a:solidFill>
              </a:rPr>
              <a:t>Multiplying</a:t>
            </a:r>
          </a:p>
          <a:p>
            <a:pPr algn="ctr"/>
            <a:r>
              <a:rPr lang="en-GB" sz="2000" dirty="0">
                <a:solidFill>
                  <a:schemeClr val="bg1"/>
                </a:solidFill>
              </a:rPr>
              <a:t>Lots of</a:t>
            </a:r>
          </a:p>
          <a:p>
            <a:pPr algn="ctr"/>
            <a:r>
              <a:rPr lang="en-GB" sz="2000" dirty="0">
                <a:solidFill>
                  <a:schemeClr val="bg1"/>
                </a:solidFill>
              </a:rPr>
              <a:t>Dividing</a:t>
            </a:r>
          </a:p>
          <a:p>
            <a:pPr algn="ctr"/>
            <a:r>
              <a:rPr lang="en-GB" sz="2000" dirty="0">
                <a:solidFill>
                  <a:schemeClr val="bg1"/>
                </a:solidFill>
              </a:rPr>
              <a:t>Sharing</a:t>
            </a:r>
          </a:p>
          <a:p>
            <a:pPr algn="ctr"/>
            <a:r>
              <a:rPr lang="en-GB" sz="2000" dirty="0">
                <a:solidFill>
                  <a:schemeClr val="bg1"/>
                </a:solidFill>
              </a:rPr>
              <a:t>Grouping</a:t>
            </a:r>
          </a:p>
        </p:txBody>
      </p:sp>
      <p:sp>
        <p:nvSpPr>
          <p:cNvPr id="12" name="TextBox 11">
            <a:extLst>
              <a:ext uri="{FF2B5EF4-FFF2-40B4-BE49-F238E27FC236}">
                <a16:creationId xmlns:a16="http://schemas.microsoft.com/office/drawing/2014/main" id="{176DB3EE-8A69-0ABE-17A0-4F8F80CC8017}"/>
              </a:ext>
            </a:extLst>
          </p:cNvPr>
          <p:cNvSpPr txBox="1"/>
          <p:nvPr/>
        </p:nvSpPr>
        <p:spPr>
          <a:xfrm>
            <a:off x="1890445" y="966039"/>
            <a:ext cx="8952011" cy="461665"/>
          </a:xfrm>
          <a:prstGeom prst="rect">
            <a:avLst/>
          </a:prstGeom>
          <a:noFill/>
        </p:spPr>
        <p:txBody>
          <a:bodyPr wrap="square">
            <a:spAutoFit/>
          </a:bodyPr>
          <a:lstStyle/>
          <a:p>
            <a:pPr algn="ctr"/>
            <a:r>
              <a:rPr lang="en-GB" sz="2400" u="sng" dirty="0"/>
              <a:t>I know the multiplication and division facts for the 2 times tables.</a:t>
            </a:r>
          </a:p>
        </p:txBody>
      </p:sp>
      <p:sp>
        <p:nvSpPr>
          <p:cNvPr id="14" name="TextBox 13">
            <a:extLst>
              <a:ext uri="{FF2B5EF4-FFF2-40B4-BE49-F238E27FC236}">
                <a16:creationId xmlns:a16="http://schemas.microsoft.com/office/drawing/2014/main" id="{D25EE58F-F906-08A7-8388-2B94434A8B68}"/>
              </a:ext>
            </a:extLst>
          </p:cNvPr>
          <p:cNvSpPr txBox="1"/>
          <p:nvPr/>
        </p:nvSpPr>
        <p:spPr>
          <a:xfrm>
            <a:off x="300835" y="1565623"/>
            <a:ext cx="11573206" cy="707886"/>
          </a:xfrm>
          <a:prstGeom prst="rect">
            <a:avLst/>
          </a:prstGeom>
          <a:noFill/>
          <a:ln w="57150">
            <a:noFill/>
            <a:prstDash val="dash"/>
          </a:ln>
        </p:spPr>
        <p:txBody>
          <a:bodyPr wrap="square">
            <a:spAutoFit/>
          </a:bodyPr>
          <a:lstStyle/>
          <a:p>
            <a:pPr algn="ctr"/>
            <a:r>
              <a:rPr lang="en-GB" sz="2000" dirty="0"/>
              <a:t>The two times table is a key skill for Key Stage 1 learners. They should already be able to count forward and backwards in 2’s, now they need to apply that to multiplication facts. </a:t>
            </a:r>
          </a:p>
        </p:txBody>
      </p:sp>
      <p:pic>
        <p:nvPicPr>
          <p:cNvPr id="15" name="Picture 14" descr="A blue and pink letters on a black background&#10;&#10;Description automatically generated">
            <a:extLst>
              <a:ext uri="{FF2B5EF4-FFF2-40B4-BE49-F238E27FC236}">
                <a16:creationId xmlns:a16="http://schemas.microsoft.com/office/drawing/2014/main" id="{260A70CB-FFB5-6030-3372-8FCC660D670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139495" y="5906941"/>
            <a:ext cx="1405922" cy="490047"/>
          </a:xfrm>
          <a:prstGeom prst="rect">
            <a:avLst/>
          </a:prstGeom>
        </p:spPr>
      </p:pic>
      <p:pic>
        <p:nvPicPr>
          <p:cNvPr id="17" name="Picture 16">
            <a:extLst>
              <a:ext uri="{FF2B5EF4-FFF2-40B4-BE49-F238E27FC236}">
                <a16:creationId xmlns:a16="http://schemas.microsoft.com/office/drawing/2014/main" id="{BA303EDC-0339-D1C1-2DDF-331464117284}"/>
              </a:ext>
            </a:extLst>
          </p:cNvPr>
          <p:cNvPicPr>
            <a:picLocks noChangeAspect="1"/>
          </p:cNvPicPr>
          <p:nvPr/>
        </p:nvPicPr>
        <p:blipFill>
          <a:blip r:embed="rId6"/>
          <a:stretch>
            <a:fillRect/>
          </a:stretch>
        </p:blipFill>
        <p:spPr>
          <a:xfrm>
            <a:off x="335826" y="2899143"/>
            <a:ext cx="8686981" cy="1637828"/>
          </a:xfrm>
          <a:prstGeom prst="rect">
            <a:avLst/>
          </a:prstGeom>
        </p:spPr>
      </p:pic>
    </p:spTree>
    <p:extLst>
      <p:ext uri="{BB962C8B-B14F-4D97-AF65-F5344CB8AC3E}">
        <p14:creationId xmlns:p14="http://schemas.microsoft.com/office/powerpoint/2010/main" val="27617723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690FA220-E2F6-EC10-88C7-187A587CF0A0}"/>
              </a:ext>
            </a:extLst>
          </p:cNvPr>
          <p:cNvGrpSpPr/>
          <p:nvPr/>
        </p:nvGrpSpPr>
        <p:grpSpPr>
          <a:xfrm>
            <a:off x="133564" y="123290"/>
            <a:ext cx="11907748" cy="6637106"/>
            <a:chOff x="133564" y="123290"/>
            <a:chExt cx="11907748" cy="6637106"/>
          </a:xfrm>
        </p:grpSpPr>
        <p:sp>
          <p:nvSpPr>
            <p:cNvPr id="4" name="Rectangle 3">
              <a:extLst>
                <a:ext uri="{FF2B5EF4-FFF2-40B4-BE49-F238E27FC236}">
                  <a16:creationId xmlns:a16="http://schemas.microsoft.com/office/drawing/2014/main" id="{B3FE1D7B-7DDF-3DD5-6F10-AB21CF877239}"/>
                </a:ext>
              </a:extLst>
            </p:cNvPr>
            <p:cNvSpPr/>
            <p:nvPr/>
          </p:nvSpPr>
          <p:spPr>
            <a:xfrm>
              <a:off x="133564" y="123290"/>
              <a:ext cx="11907748" cy="6637106"/>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FE482464-919D-9DDA-BAD2-D6B13B344357}"/>
                </a:ext>
              </a:extLst>
            </p:cNvPr>
            <p:cNvSpPr/>
            <p:nvPr/>
          </p:nvSpPr>
          <p:spPr>
            <a:xfrm>
              <a:off x="284252" y="246580"/>
              <a:ext cx="11613222" cy="6380251"/>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7" name="Picture 6" descr="Logo&#10;&#10;Description automatically generated">
            <a:extLst>
              <a:ext uri="{FF2B5EF4-FFF2-40B4-BE49-F238E27FC236}">
                <a16:creationId xmlns:a16="http://schemas.microsoft.com/office/drawing/2014/main" id="{47F85EF8-AE95-42FF-9227-CBD1D2DFFA9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986295" y="348049"/>
            <a:ext cx="799188" cy="80265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Logo&#10;&#10;Description automatically generated">
            <a:extLst>
              <a:ext uri="{FF2B5EF4-FFF2-40B4-BE49-F238E27FC236}">
                <a16:creationId xmlns:a16="http://schemas.microsoft.com/office/drawing/2014/main" id="{B77286B9-2023-51C8-3456-32D56425D2E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1966" y="348048"/>
            <a:ext cx="799188" cy="802657"/>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4FF0715-6334-A1B5-A7FE-83F5932DFB72}"/>
              </a:ext>
            </a:extLst>
          </p:cNvPr>
          <p:cNvSpPr txBox="1"/>
          <p:nvPr/>
        </p:nvSpPr>
        <p:spPr>
          <a:xfrm>
            <a:off x="3184989" y="426210"/>
            <a:ext cx="6349429" cy="646331"/>
          </a:xfrm>
          <a:prstGeom prst="rect">
            <a:avLst/>
          </a:prstGeom>
          <a:noFill/>
        </p:spPr>
        <p:txBody>
          <a:bodyPr wrap="square" rtlCol="0">
            <a:spAutoFit/>
          </a:bodyPr>
          <a:lstStyle/>
          <a:p>
            <a:pPr algn="ctr"/>
            <a:r>
              <a:rPr lang="en-GB" sz="3600" b="1" dirty="0"/>
              <a:t>Spring Term 2 – Year 2</a:t>
            </a:r>
          </a:p>
        </p:txBody>
      </p:sp>
      <p:sp>
        <p:nvSpPr>
          <p:cNvPr id="3" name="TextBox 2">
            <a:extLst>
              <a:ext uri="{FF2B5EF4-FFF2-40B4-BE49-F238E27FC236}">
                <a16:creationId xmlns:a16="http://schemas.microsoft.com/office/drawing/2014/main" id="{D1A55B65-D741-942B-7059-5FA55DBB2DFA}"/>
              </a:ext>
            </a:extLst>
          </p:cNvPr>
          <p:cNvSpPr txBox="1"/>
          <p:nvPr/>
        </p:nvSpPr>
        <p:spPr>
          <a:xfrm>
            <a:off x="404241" y="4539234"/>
            <a:ext cx="11383517" cy="2308324"/>
          </a:xfrm>
          <a:prstGeom prst="rect">
            <a:avLst/>
          </a:prstGeom>
          <a:noFill/>
        </p:spPr>
        <p:txBody>
          <a:bodyPr wrap="square">
            <a:spAutoFit/>
          </a:bodyPr>
          <a:lstStyle/>
          <a:p>
            <a:r>
              <a:rPr lang="en-GB" sz="1600" b="1" u="sng" dirty="0"/>
              <a:t>Activities that can be done at home:</a:t>
            </a:r>
          </a:p>
          <a:p>
            <a:pPr marL="285750" indent="-285750">
              <a:buFont typeface="Arial" panose="020B0604020202020204" pitchFamily="34" charset="0"/>
              <a:buChar char="•"/>
            </a:pPr>
            <a:r>
              <a:rPr lang="en-GB" sz="1600" dirty="0"/>
              <a:t>Beat the clock- You have 10 seconds to answers as many questions as you can. Each correct answer will earn you one second of extra time. The game ends when the time runs out or an incorrect answer is given.</a:t>
            </a:r>
          </a:p>
          <a:p>
            <a:pPr marL="285750" indent="-285750">
              <a:buFont typeface="Arial" panose="020B0604020202020204" pitchFamily="34" charset="0"/>
              <a:buChar char="•"/>
            </a:pPr>
            <a:r>
              <a:rPr lang="en-GB" sz="1600" dirty="0"/>
              <a:t>Multiplication race– Write the answers to the 10 times table (10, 20, 30 etc.) On large pieces of card. Shout out a random 10 times table question and race your child to the right answer.</a:t>
            </a:r>
          </a:p>
          <a:p>
            <a:pPr marL="285750" indent="-285750">
              <a:buFont typeface="Arial" panose="020B0604020202020204" pitchFamily="34" charset="0"/>
              <a:buChar char="•"/>
            </a:pPr>
            <a:r>
              <a:rPr lang="en-GB" sz="1600" dirty="0"/>
              <a:t>10p challenge– Gather some 10p coins, how many pence is there in total? What would this be as a multiplication sum? Change the number of coins and repeat.</a:t>
            </a:r>
          </a:p>
          <a:p>
            <a:pPr marL="285750" indent="-285750">
              <a:buFont typeface="Arial" panose="020B0604020202020204" pitchFamily="34" charset="0"/>
              <a:buChar char="•"/>
            </a:pPr>
            <a:r>
              <a:rPr lang="en-GB" sz="1600" i="1" dirty="0">
                <a:hlinkClick r:id="rId3"/>
              </a:rPr>
              <a:t>https://ttrockstars.com/</a:t>
            </a:r>
            <a:r>
              <a:rPr lang="en-GB" sz="1600" i="1" dirty="0"/>
              <a:t> </a:t>
            </a:r>
          </a:p>
          <a:p>
            <a:endParaRPr lang="en-GB" sz="1600" i="1" dirty="0"/>
          </a:p>
        </p:txBody>
      </p:sp>
      <p:sp>
        <p:nvSpPr>
          <p:cNvPr id="12" name="TextBox 11">
            <a:extLst>
              <a:ext uri="{FF2B5EF4-FFF2-40B4-BE49-F238E27FC236}">
                <a16:creationId xmlns:a16="http://schemas.microsoft.com/office/drawing/2014/main" id="{176DB3EE-8A69-0ABE-17A0-4F8F80CC8017}"/>
              </a:ext>
            </a:extLst>
          </p:cNvPr>
          <p:cNvSpPr txBox="1"/>
          <p:nvPr/>
        </p:nvSpPr>
        <p:spPr>
          <a:xfrm>
            <a:off x="1890445" y="966039"/>
            <a:ext cx="8952011" cy="461665"/>
          </a:xfrm>
          <a:prstGeom prst="rect">
            <a:avLst/>
          </a:prstGeom>
          <a:noFill/>
        </p:spPr>
        <p:txBody>
          <a:bodyPr wrap="square">
            <a:spAutoFit/>
          </a:bodyPr>
          <a:lstStyle/>
          <a:p>
            <a:pPr algn="ctr"/>
            <a:r>
              <a:rPr lang="en-GB" sz="2400" u="sng" dirty="0"/>
              <a:t>I know the multiplication and division facts for the 10 times tables.</a:t>
            </a:r>
          </a:p>
        </p:txBody>
      </p:sp>
      <p:sp>
        <p:nvSpPr>
          <p:cNvPr id="15" name="Rectangle: Rounded Corners 14">
            <a:extLst>
              <a:ext uri="{FF2B5EF4-FFF2-40B4-BE49-F238E27FC236}">
                <a16:creationId xmlns:a16="http://schemas.microsoft.com/office/drawing/2014/main" id="{6B29736C-02E7-1095-177C-15322618FCC7}"/>
              </a:ext>
            </a:extLst>
          </p:cNvPr>
          <p:cNvSpPr/>
          <p:nvPr/>
        </p:nvSpPr>
        <p:spPr>
          <a:xfrm>
            <a:off x="9126636" y="2242666"/>
            <a:ext cx="2493275" cy="2424715"/>
          </a:xfrm>
          <a:prstGeom prst="roundRect">
            <a:avLst/>
          </a:prstGeom>
          <a:solidFill>
            <a:srgbClr val="002060"/>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b="1" u="sng" dirty="0">
                <a:solidFill>
                  <a:schemeClr val="bg1"/>
                </a:solidFill>
              </a:rPr>
              <a:t>Key vocabulary:</a:t>
            </a:r>
          </a:p>
          <a:p>
            <a:pPr algn="ctr"/>
            <a:r>
              <a:rPr lang="en-GB" sz="1100" b="1" u="sng" dirty="0">
                <a:solidFill>
                  <a:schemeClr val="bg1"/>
                </a:solidFill>
              </a:rPr>
              <a:t>  </a:t>
            </a:r>
            <a:endParaRPr lang="en-GB" sz="2000" dirty="0">
              <a:solidFill>
                <a:schemeClr val="bg1"/>
              </a:solidFill>
            </a:endParaRPr>
          </a:p>
          <a:p>
            <a:pPr algn="ctr"/>
            <a:r>
              <a:rPr lang="en-GB" sz="2000" dirty="0">
                <a:solidFill>
                  <a:schemeClr val="bg1"/>
                </a:solidFill>
              </a:rPr>
              <a:t>Multiplying</a:t>
            </a:r>
          </a:p>
          <a:p>
            <a:pPr algn="ctr"/>
            <a:r>
              <a:rPr lang="en-GB" sz="2000" dirty="0">
                <a:solidFill>
                  <a:schemeClr val="bg1"/>
                </a:solidFill>
              </a:rPr>
              <a:t>Lots of</a:t>
            </a:r>
          </a:p>
          <a:p>
            <a:pPr algn="ctr"/>
            <a:r>
              <a:rPr lang="en-GB" sz="2000" dirty="0">
                <a:solidFill>
                  <a:schemeClr val="bg1"/>
                </a:solidFill>
              </a:rPr>
              <a:t>Dividing</a:t>
            </a:r>
          </a:p>
          <a:p>
            <a:pPr algn="ctr"/>
            <a:r>
              <a:rPr lang="en-GB" sz="2000" dirty="0">
                <a:solidFill>
                  <a:schemeClr val="bg1"/>
                </a:solidFill>
              </a:rPr>
              <a:t>Sharing</a:t>
            </a:r>
          </a:p>
          <a:p>
            <a:pPr algn="ctr"/>
            <a:r>
              <a:rPr lang="en-GB" sz="2000" dirty="0">
                <a:solidFill>
                  <a:schemeClr val="bg1"/>
                </a:solidFill>
              </a:rPr>
              <a:t>Grouping</a:t>
            </a:r>
          </a:p>
        </p:txBody>
      </p:sp>
      <p:sp>
        <p:nvSpPr>
          <p:cNvPr id="18" name="TextBox 17">
            <a:extLst>
              <a:ext uri="{FF2B5EF4-FFF2-40B4-BE49-F238E27FC236}">
                <a16:creationId xmlns:a16="http://schemas.microsoft.com/office/drawing/2014/main" id="{A144223A-7BB1-1446-B5E6-2BD10318317C}"/>
              </a:ext>
            </a:extLst>
          </p:cNvPr>
          <p:cNvSpPr txBox="1"/>
          <p:nvPr/>
        </p:nvSpPr>
        <p:spPr>
          <a:xfrm>
            <a:off x="396187" y="1514866"/>
            <a:ext cx="11573206" cy="707886"/>
          </a:xfrm>
          <a:prstGeom prst="rect">
            <a:avLst/>
          </a:prstGeom>
          <a:noFill/>
          <a:ln w="57150">
            <a:noFill/>
            <a:prstDash val="dash"/>
          </a:ln>
        </p:spPr>
        <p:txBody>
          <a:bodyPr wrap="square">
            <a:spAutoFit/>
          </a:bodyPr>
          <a:lstStyle/>
          <a:p>
            <a:pPr algn="ctr"/>
            <a:r>
              <a:rPr lang="en-GB" sz="2000" dirty="0"/>
              <a:t>The ten times table is a key skill for Key Stage 1 learners. They should already be able to count forward and backwards in 10’s, now they need to apply that to multiplication facts. </a:t>
            </a:r>
          </a:p>
        </p:txBody>
      </p:sp>
      <p:pic>
        <p:nvPicPr>
          <p:cNvPr id="19" name="Picture 18" descr="A blue and pink letters on a black background&#10;&#10;Description automatically generated">
            <a:extLst>
              <a:ext uri="{FF2B5EF4-FFF2-40B4-BE49-F238E27FC236}">
                <a16:creationId xmlns:a16="http://schemas.microsoft.com/office/drawing/2014/main" id="{004446E0-8B72-0CAF-DAAD-97E4127185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73274" y="6050790"/>
            <a:ext cx="1405922" cy="490047"/>
          </a:xfrm>
          <a:prstGeom prst="rect">
            <a:avLst/>
          </a:prstGeom>
        </p:spPr>
      </p:pic>
      <p:pic>
        <p:nvPicPr>
          <p:cNvPr id="21" name="Picture 20">
            <a:extLst>
              <a:ext uri="{FF2B5EF4-FFF2-40B4-BE49-F238E27FC236}">
                <a16:creationId xmlns:a16="http://schemas.microsoft.com/office/drawing/2014/main" id="{7C40A1C6-4F4E-0A1F-1A18-3F7308BD495F}"/>
              </a:ext>
            </a:extLst>
          </p:cNvPr>
          <p:cNvPicPr>
            <a:picLocks noChangeAspect="1"/>
          </p:cNvPicPr>
          <p:nvPr/>
        </p:nvPicPr>
        <p:blipFill>
          <a:blip r:embed="rId5"/>
          <a:stretch>
            <a:fillRect/>
          </a:stretch>
        </p:blipFill>
        <p:spPr>
          <a:xfrm>
            <a:off x="572089" y="2619053"/>
            <a:ext cx="8306261" cy="1622425"/>
          </a:xfrm>
          <a:prstGeom prst="rect">
            <a:avLst/>
          </a:prstGeom>
        </p:spPr>
      </p:pic>
    </p:spTree>
    <p:extLst>
      <p:ext uri="{BB962C8B-B14F-4D97-AF65-F5344CB8AC3E}">
        <p14:creationId xmlns:p14="http://schemas.microsoft.com/office/powerpoint/2010/main" val="25918125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690FA220-E2F6-EC10-88C7-187A587CF0A0}"/>
              </a:ext>
            </a:extLst>
          </p:cNvPr>
          <p:cNvGrpSpPr/>
          <p:nvPr/>
        </p:nvGrpSpPr>
        <p:grpSpPr>
          <a:xfrm>
            <a:off x="133564" y="123290"/>
            <a:ext cx="11907748" cy="6637106"/>
            <a:chOff x="133564" y="123290"/>
            <a:chExt cx="11907748" cy="6637106"/>
          </a:xfrm>
        </p:grpSpPr>
        <p:sp>
          <p:nvSpPr>
            <p:cNvPr id="4" name="Rectangle 3">
              <a:extLst>
                <a:ext uri="{FF2B5EF4-FFF2-40B4-BE49-F238E27FC236}">
                  <a16:creationId xmlns:a16="http://schemas.microsoft.com/office/drawing/2014/main" id="{B3FE1D7B-7DDF-3DD5-6F10-AB21CF877239}"/>
                </a:ext>
              </a:extLst>
            </p:cNvPr>
            <p:cNvSpPr/>
            <p:nvPr/>
          </p:nvSpPr>
          <p:spPr>
            <a:xfrm>
              <a:off x="133564" y="123290"/>
              <a:ext cx="11907748" cy="6637106"/>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FE482464-919D-9DDA-BAD2-D6B13B344357}"/>
                </a:ext>
              </a:extLst>
            </p:cNvPr>
            <p:cNvSpPr/>
            <p:nvPr/>
          </p:nvSpPr>
          <p:spPr>
            <a:xfrm>
              <a:off x="284252" y="246580"/>
              <a:ext cx="11613222" cy="6380251"/>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7" name="Picture 6" descr="Logo&#10;&#10;Description automatically generated">
            <a:extLst>
              <a:ext uri="{FF2B5EF4-FFF2-40B4-BE49-F238E27FC236}">
                <a16:creationId xmlns:a16="http://schemas.microsoft.com/office/drawing/2014/main" id="{47F85EF8-AE95-42FF-9227-CBD1D2DFFA9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986295" y="348049"/>
            <a:ext cx="799188" cy="80265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Logo&#10;&#10;Description automatically generated">
            <a:extLst>
              <a:ext uri="{FF2B5EF4-FFF2-40B4-BE49-F238E27FC236}">
                <a16:creationId xmlns:a16="http://schemas.microsoft.com/office/drawing/2014/main" id="{B77286B9-2023-51C8-3456-32D56425D2E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1966" y="348048"/>
            <a:ext cx="799188" cy="802657"/>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4FF0715-6334-A1B5-A7FE-83F5932DFB72}"/>
              </a:ext>
            </a:extLst>
          </p:cNvPr>
          <p:cNvSpPr txBox="1"/>
          <p:nvPr/>
        </p:nvSpPr>
        <p:spPr>
          <a:xfrm>
            <a:off x="3184989" y="426210"/>
            <a:ext cx="6349429" cy="646331"/>
          </a:xfrm>
          <a:prstGeom prst="rect">
            <a:avLst/>
          </a:prstGeom>
          <a:noFill/>
        </p:spPr>
        <p:txBody>
          <a:bodyPr wrap="square" rtlCol="0">
            <a:spAutoFit/>
          </a:bodyPr>
          <a:lstStyle/>
          <a:p>
            <a:pPr algn="ctr"/>
            <a:r>
              <a:rPr lang="en-GB" sz="3600" b="1" dirty="0"/>
              <a:t>Summer Term 1 – Year 2</a:t>
            </a:r>
          </a:p>
        </p:txBody>
      </p:sp>
      <p:sp>
        <p:nvSpPr>
          <p:cNvPr id="3" name="TextBox 2">
            <a:extLst>
              <a:ext uri="{FF2B5EF4-FFF2-40B4-BE49-F238E27FC236}">
                <a16:creationId xmlns:a16="http://schemas.microsoft.com/office/drawing/2014/main" id="{D1A55B65-D741-942B-7059-5FA55DBB2DFA}"/>
              </a:ext>
            </a:extLst>
          </p:cNvPr>
          <p:cNvSpPr txBox="1"/>
          <p:nvPr/>
        </p:nvSpPr>
        <p:spPr>
          <a:xfrm>
            <a:off x="395679" y="4319642"/>
            <a:ext cx="11383517" cy="2554545"/>
          </a:xfrm>
          <a:prstGeom prst="rect">
            <a:avLst/>
          </a:prstGeom>
          <a:noFill/>
        </p:spPr>
        <p:txBody>
          <a:bodyPr wrap="square">
            <a:spAutoFit/>
          </a:bodyPr>
          <a:lstStyle/>
          <a:p>
            <a:r>
              <a:rPr lang="en-GB" sz="1600" b="1" u="sng" dirty="0"/>
              <a:t>Activities that can be done at home:</a:t>
            </a:r>
          </a:p>
          <a:p>
            <a:pPr marL="285750" indent="-285750">
              <a:buFont typeface="Arial" panose="020B0604020202020204" pitchFamily="34" charset="0"/>
              <a:buChar char="•"/>
            </a:pPr>
            <a:r>
              <a:rPr lang="en-GB" sz="1600" dirty="0"/>
              <a:t>5 times table song- Play a 5 times table song in the car when travelling.</a:t>
            </a:r>
          </a:p>
          <a:p>
            <a:pPr marL="285750" indent="-285750">
              <a:buFont typeface="Arial" panose="020B0604020202020204" pitchFamily="34" charset="0"/>
              <a:buChar char="•"/>
            </a:pPr>
            <a:r>
              <a:rPr lang="en-GB" sz="1600" dirty="0"/>
              <a:t>Can you beat the calculator? - Ask your child a 5 times table question, see if they can answer it before you type it into a calculator!</a:t>
            </a:r>
          </a:p>
          <a:p>
            <a:pPr marL="285750" indent="-285750">
              <a:buFont typeface="Arial" panose="020B0604020202020204" pitchFamily="34" charset="0"/>
              <a:buChar char="•"/>
            </a:pPr>
            <a:r>
              <a:rPr lang="en-GB" sz="1600" dirty="0"/>
              <a:t>How many fingers and toes? - Draw around all of the hands and feet in your household, how many fingers and toes are there altogether?</a:t>
            </a:r>
          </a:p>
          <a:p>
            <a:pPr marL="285750" indent="-285750">
              <a:buFont typeface="Arial" panose="020B0604020202020204" pitchFamily="34" charset="0"/>
              <a:buChar char="•"/>
            </a:pPr>
            <a:r>
              <a:rPr lang="en-GB" sz="1600" dirty="0"/>
              <a:t>Skip count – Go outside, use chalk to write the numbers 1-12 in a random order. Jump, skip or hop along the numbers, multiplying each number by 5 as you go.</a:t>
            </a:r>
          </a:p>
          <a:p>
            <a:pPr marL="285750" indent="-285750">
              <a:buFont typeface="Arial" panose="020B0604020202020204" pitchFamily="34" charset="0"/>
              <a:buChar char="•"/>
            </a:pPr>
            <a:r>
              <a:rPr lang="en-GB" sz="1600" i="1" dirty="0">
                <a:hlinkClick r:id="rId3"/>
              </a:rPr>
              <a:t>https://ttrockstars.com/</a:t>
            </a:r>
            <a:r>
              <a:rPr lang="en-GB" sz="1600" i="1" dirty="0"/>
              <a:t> </a:t>
            </a:r>
          </a:p>
          <a:p>
            <a:endParaRPr lang="en-GB" sz="1600" i="1" dirty="0"/>
          </a:p>
        </p:txBody>
      </p:sp>
      <p:sp>
        <p:nvSpPr>
          <p:cNvPr id="12" name="TextBox 11">
            <a:extLst>
              <a:ext uri="{FF2B5EF4-FFF2-40B4-BE49-F238E27FC236}">
                <a16:creationId xmlns:a16="http://schemas.microsoft.com/office/drawing/2014/main" id="{176DB3EE-8A69-0ABE-17A0-4F8F80CC8017}"/>
              </a:ext>
            </a:extLst>
          </p:cNvPr>
          <p:cNvSpPr txBox="1"/>
          <p:nvPr/>
        </p:nvSpPr>
        <p:spPr>
          <a:xfrm>
            <a:off x="1890445" y="966039"/>
            <a:ext cx="8952011" cy="461665"/>
          </a:xfrm>
          <a:prstGeom prst="rect">
            <a:avLst/>
          </a:prstGeom>
          <a:noFill/>
        </p:spPr>
        <p:txBody>
          <a:bodyPr wrap="square">
            <a:spAutoFit/>
          </a:bodyPr>
          <a:lstStyle/>
          <a:p>
            <a:pPr algn="ctr"/>
            <a:r>
              <a:rPr lang="en-GB" sz="2400" u="sng" dirty="0"/>
              <a:t>I know the multiplication and division facts for the 5 times tables.</a:t>
            </a:r>
          </a:p>
        </p:txBody>
      </p:sp>
      <p:pic>
        <p:nvPicPr>
          <p:cNvPr id="11" name="Picture 10">
            <a:extLst>
              <a:ext uri="{FF2B5EF4-FFF2-40B4-BE49-F238E27FC236}">
                <a16:creationId xmlns:a16="http://schemas.microsoft.com/office/drawing/2014/main" id="{C8CD8C44-3CF1-DDB7-3945-A0175265BC2C}"/>
              </a:ext>
            </a:extLst>
          </p:cNvPr>
          <p:cNvPicPr>
            <a:picLocks noChangeAspect="1"/>
          </p:cNvPicPr>
          <p:nvPr/>
        </p:nvPicPr>
        <p:blipFill>
          <a:blip r:embed="rId4"/>
          <a:stretch>
            <a:fillRect/>
          </a:stretch>
        </p:blipFill>
        <p:spPr>
          <a:xfrm>
            <a:off x="657724" y="2614884"/>
            <a:ext cx="7895102" cy="1475720"/>
          </a:xfrm>
          <a:prstGeom prst="rect">
            <a:avLst/>
          </a:prstGeom>
        </p:spPr>
      </p:pic>
      <p:sp>
        <p:nvSpPr>
          <p:cNvPr id="15" name="Rectangle: Rounded Corners 14">
            <a:extLst>
              <a:ext uri="{FF2B5EF4-FFF2-40B4-BE49-F238E27FC236}">
                <a16:creationId xmlns:a16="http://schemas.microsoft.com/office/drawing/2014/main" id="{6B29736C-02E7-1095-177C-15322618FCC7}"/>
              </a:ext>
            </a:extLst>
          </p:cNvPr>
          <p:cNvSpPr/>
          <p:nvPr/>
        </p:nvSpPr>
        <p:spPr>
          <a:xfrm>
            <a:off x="9126636" y="2242666"/>
            <a:ext cx="2493275" cy="2424715"/>
          </a:xfrm>
          <a:prstGeom prst="roundRect">
            <a:avLst/>
          </a:prstGeom>
          <a:solidFill>
            <a:srgbClr val="002060"/>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b="1" u="sng" dirty="0">
                <a:solidFill>
                  <a:schemeClr val="bg1"/>
                </a:solidFill>
              </a:rPr>
              <a:t>Key vocabulary:</a:t>
            </a:r>
          </a:p>
          <a:p>
            <a:pPr algn="ctr"/>
            <a:r>
              <a:rPr lang="en-GB" sz="1100" b="1" u="sng" dirty="0">
                <a:solidFill>
                  <a:schemeClr val="bg1"/>
                </a:solidFill>
              </a:rPr>
              <a:t>  </a:t>
            </a:r>
            <a:endParaRPr lang="en-GB" sz="2000" dirty="0">
              <a:solidFill>
                <a:schemeClr val="bg1"/>
              </a:solidFill>
            </a:endParaRPr>
          </a:p>
          <a:p>
            <a:pPr algn="ctr"/>
            <a:r>
              <a:rPr lang="en-GB" sz="2000" dirty="0">
                <a:solidFill>
                  <a:schemeClr val="bg1"/>
                </a:solidFill>
              </a:rPr>
              <a:t>Multiplying</a:t>
            </a:r>
          </a:p>
          <a:p>
            <a:pPr algn="ctr"/>
            <a:r>
              <a:rPr lang="en-GB" sz="2000" dirty="0">
                <a:solidFill>
                  <a:schemeClr val="bg1"/>
                </a:solidFill>
              </a:rPr>
              <a:t>Lots of</a:t>
            </a:r>
          </a:p>
          <a:p>
            <a:pPr algn="ctr"/>
            <a:r>
              <a:rPr lang="en-GB" sz="2000" dirty="0">
                <a:solidFill>
                  <a:schemeClr val="bg1"/>
                </a:solidFill>
              </a:rPr>
              <a:t>Dividing</a:t>
            </a:r>
          </a:p>
          <a:p>
            <a:pPr algn="ctr"/>
            <a:r>
              <a:rPr lang="en-GB" sz="2000" dirty="0">
                <a:solidFill>
                  <a:schemeClr val="bg1"/>
                </a:solidFill>
              </a:rPr>
              <a:t>Sharing</a:t>
            </a:r>
          </a:p>
          <a:p>
            <a:pPr algn="ctr"/>
            <a:r>
              <a:rPr lang="en-GB" sz="2000" dirty="0">
                <a:solidFill>
                  <a:schemeClr val="bg1"/>
                </a:solidFill>
              </a:rPr>
              <a:t>Grouping</a:t>
            </a:r>
          </a:p>
        </p:txBody>
      </p:sp>
      <p:sp>
        <p:nvSpPr>
          <p:cNvPr id="18" name="TextBox 17">
            <a:extLst>
              <a:ext uri="{FF2B5EF4-FFF2-40B4-BE49-F238E27FC236}">
                <a16:creationId xmlns:a16="http://schemas.microsoft.com/office/drawing/2014/main" id="{A144223A-7BB1-1446-B5E6-2BD10318317C}"/>
              </a:ext>
            </a:extLst>
          </p:cNvPr>
          <p:cNvSpPr txBox="1"/>
          <p:nvPr/>
        </p:nvSpPr>
        <p:spPr>
          <a:xfrm>
            <a:off x="396187" y="1514866"/>
            <a:ext cx="11573206" cy="707886"/>
          </a:xfrm>
          <a:prstGeom prst="rect">
            <a:avLst/>
          </a:prstGeom>
          <a:noFill/>
          <a:ln w="57150">
            <a:noFill/>
            <a:prstDash val="dash"/>
          </a:ln>
        </p:spPr>
        <p:txBody>
          <a:bodyPr wrap="square">
            <a:spAutoFit/>
          </a:bodyPr>
          <a:lstStyle/>
          <a:p>
            <a:pPr algn="ctr"/>
            <a:r>
              <a:rPr lang="en-GB" sz="2000" dirty="0"/>
              <a:t>The five times table is a key skill for Key Stage 1 learners. They should already be able to count forward and backwards in 5’s, now they need to apply that to multiplication facts. </a:t>
            </a:r>
          </a:p>
        </p:txBody>
      </p:sp>
      <p:pic>
        <p:nvPicPr>
          <p:cNvPr id="19" name="Picture 18" descr="A blue and pink letters on a black background&#10;&#10;Description automatically generated">
            <a:extLst>
              <a:ext uri="{FF2B5EF4-FFF2-40B4-BE49-F238E27FC236}">
                <a16:creationId xmlns:a16="http://schemas.microsoft.com/office/drawing/2014/main" id="{004446E0-8B72-0CAF-DAAD-97E41271856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373274" y="6050790"/>
            <a:ext cx="1405922" cy="490047"/>
          </a:xfrm>
          <a:prstGeom prst="rect">
            <a:avLst/>
          </a:prstGeom>
        </p:spPr>
      </p:pic>
    </p:spTree>
    <p:extLst>
      <p:ext uri="{BB962C8B-B14F-4D97-AF65-F5344CB8AC3E}">
        <p14:creationId xmlns:p14="http://schemas.microsoft.com/office/powerpoint/2010/main" val="25614533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690FA220-E2F6-EC10-88C7-187A587CF0A0}"/>
              </a:ext>
            </a:extLst>
          </p:cNvPr>
          <p:cNvGrpSpPr/>
          <p:nvPr/>
        </p:nvGrpSpPr>
        <p:grpSpPr>
          <a:xfrm>
            <a:off x="133564" y="123290"/>
            <a:ext cx="11907748" cy="6637106"/>
            <a:chOff x="133564" y="123290"/>
            <a:chExt cx="11907748" cy="6637106"/>
          </a:xfrm>
        </p:grpSpPr>
        <p:sp>
          <p:nvSpPr>
            <p:cNvPr id="4" name="Rectangle 3">
              <a:extLst>
                <a:ext uri="{FF2B5EF4-FFF2-40B4-BE49-F238E27FC236}">
                  <a16:creationId xmlns:a16="http://schemas.microsoft.com/office/drawing/2014/main" id="{B3FE1D7B-7DDF-3DD5-6F10-AB21CF877239}"/>
                </a:ext>
              </a:extLst>
            </p:cNvPr>
            <p:cNvSpPr/>
            <p:nvPr/>
          </p:nvSpPr>
          <p:spPr>
            <a:xfrm>
              <a:off x="133564" y="123290"/>
              <a:ext cx="11907748" cy="6637106"/>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FE482464-919D-9DDA-BAD2-D6B13B344357}"/>
                </a:ext>
              </a:extLst>
            </p:cNvPr>
            <p:cNvSpPr/>
            <p:nvPr/>
          </p:nvSpPr>
          <p:spPr>
            <a:xfrm>
              <a:off x="284252" y="246580"/>
              <a:ext cx="11613222" cy="6380251"/>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7" name="Picture 6" descr="Logo&#10;&#10;Description automatically generated">
            <a:extLst>
              <a:ext uri="{FF2B5EF4-FFF2-40B4-BE49-F238E27FC236}">
                <a16:creationId xmlns:a16="http://schemas.microsoft.com/office/drawing/2014/main" id="{47F85EF8-AE95-42FF-9227-CBD1D2DFFA9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986295" y="348049"/>
            <a:ext cx="799188" cy="80265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Logo&#10;&#10;Description automatically generated">
            <a:extLst>
              <a:ext uri="{FF2B5EF4-FFF2-40B4-BE49-F238E27FC236}">
                <a16:creationId xmlns:a16="http://schemas.microsoft.com/office/drawing/2014/main" id="{B77286B9-2023-51C8-3456-32D56425D2E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966" y="348048"/>
            <a:ext cx="799188" cy="802657"/>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4FF0715-6334-A1B5-A7FE-83F5932DFB72}"/>
              </a:ext>
            </a:extLst>
          </p:cNvPr>
          <p:cNvSpPr txBox="1"/>
          <p:nvPr/>
        </p:nvSpPr>
        <p:spPr>
          <a:xfrm>
            <a:off x="3184989" y="426210"/>
            <a:ext cx="6349429" cy="646331"/>
          </a:xfrm>
          <a:prstGeom prst="rect">
            <a:avLst/>
          </a:prstGeom>
          <a:noFill/>
        </p:spPr>
        <p:txBody>
          <a:bodyPr wrap="square" rtlCol="0">
            <a:spAutoFit/>
          </a:bodyPr>
          <a:lstStyle/>
          <a:p>
            <a:pPr algn="ctr"/>
            <a:r>
              <a:rPr lang="en-GB" sz="3600" b="1" dirty="0"/>
              <a:t>Summer Term 2 – Year 2</a:t>
            </a:r>
          </a:p>
        </p:txBody>
      </p:sp>
      <p:sp>
        <p:nvSpPr>
          <p:cNvPr id="3" name="TextBox 2">
            <a:extLst>
              <a:ext uri="{FF2B5EF4-FFF2-40B4-BE49-F238E27FC236}">
                <a16:creationId xmlns:a16="http://schemas.microsoft.com/office/drawing/2014/main" id="{D1A55B65-D741-942B-7059-5FA55DBB2DFA}"/>
              </a:ext>
            </a:extLst>
          </p:cNvPr>
          <p:cNvSpPr txBox="1"/>
          <p:nvPr/>
        </p:nvSpPr>
        <p:spPr>
          <a:xfrm>
            <a:off x="294526" y="4499597"/>
            <a:ext cx="11383517" cy="2062103"/>
          </a:xfrm>
          <a:prstGeom prst="rect">
            <a:avLst/>
          </a:prstGeom>
          <a:noFill/>
        </p:spPr>
        <p:txBody>
          <a:bodyPr wrap="square">
            <a:spAutoFit/>
          </a:bodyPr>
          <a:lstStyle/>
          <a:p>
            <a:r>
              <a:rPr lang="en-GB" sz="1600" b="1" u="sng" dirty="0"/>
              <a:t>Activities that can be done at home:</a:t>
            </a:r>
          </a:p>
          <a:p>
            <a:endParaRPr lang="en-GB" sz="1600" b="1" u="sng" dirty="0"/>
          </a:p>
          <a:p>
            <a:pPr marL="285750" indent="-285750">
              <a:buFont typeface="Arial" panose="020B0604020202020204" pitchFamily="34" charset="0"/>
              <a:buChar char="•"/>
            </a:pPr>
            <a:r>
              <a:rPr lang="en-GB" sz="1600" dirty="0"/>
              <a:t>What time is it?- Find as many opportunities as possible to ask your child what time it is throughout the day. This will also help them to understand what happens at different times.</a:t>
            </a:r>
          </a:p>
          <a:p>
            <a:pPr marL="285750" indent="-285750">
              <a:buFont typeface="Arial" panose="020B0604020202020204" pitchFamily="34" charset="0"/>
              <a:buChar char="•"/>
            </a:pPr>
            <a:r>
              <a:rPr lang="en-GB" sz="1600" dirty="0"/>
              <a:t>Hula hoop clock- Use a hula hoop, chalk for the numbers and some sticks to make your own clock.</a:t>
            </a:r>
          </a:p>
          <a:p>
            <a:pPr marL="285750" indent="-285750">
              <a:buFont typeface="Arial" panose="020B0604020202020204" pitchFamily="34" charset="0"/>
              <a:buChar char="•"/>
            </a:pPr>
            <a:r>
              <a:rPr lang="en-GB" sz="1600" dirty="0"/>
              <a:t>Time monitoring- Give your child responsibility for keeping track of the time, for example ‘We need to take the cakes out of the oven at 5 past 2. Tell me when that is.’</a:t>
            </a:r>
          </a:p>
          <a:p>
            <a:pPr marL="285750" indent="-285750">
              <a:buFont typeface="Arial" panose="020B0604020202020204" pitchFamily="34" charset="0"/>
              <a:buChar char="•"/>
            </a:pPr>
            <a:r>
              <a:rPr lang="en-GB" sz="1600" i="1" dirty="0">
                <a:hlinkClick r:id="rId4"/>
              </a:rPr>
              <a:t>https://mathsframe.co.uk/en/resources/resource/116/telling_the_time#</a:t>
            </a:r>
            <a:endParaRPr lang="en-GB" sz="1600" i="1" dirty="0"/>
          </a:p>
        </p:txBody>
      </p:sp>
      <p:sp>
        <p:nvSpPr>
          <p:cNvPr id="9" name="Rectangle: Rounded Corners 8">
            <a:extLst>
              <a:ext uri="{FF2B5EF4-FFF2-40B4-BE49-F238E27FC236}">
                <a16:creationId xmlns:a16="http://schemas.microsoft.com/office/drawing/2014/main" id="{4E117B7A-7781-EAF9-9DD2-30B93E584419}"/>
              </a:ext>
            </a:extLst>
          </p:cNvPr>
          <p:cNvSpPr/>
          <p:nvPr/>
        </p:nvSpPr>
        <p:spPr>
          <a:xfrm>
            <a:off x="7999021" y="2327040"/>
            <a:ext cx="3689296" cy="2657269"/>
          </a:xfrm>
          <a:prstGeom prst="roundRect">
            <a:avLst/>
          </a:prstGeom>
          <a:solidFill>
            <a:srgbClr val="002060"/>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b="1" u="sng" dirty="0">
                <a:solidFill>
                  <a:schemeClr val="bg1"/>
                </a:solidFill>
              </a:rPr>
              <a:t>Key vocabulary:</a:t>
            </a:r>
          </a:p>
          <a:p>
            <a:pPr algn="ctr"/>
            <a:endParaRPr lang="en-GB" sz="1400" b="1" u="sng" dirty="0">
              <a:solidFill>
                <a:schemeClr val="bg1"/>
              </a:solidFill>
            </a:endParaRPr>
          </a:p>
          <a:p>
            <a:pPr algn="ctr"/>
            <a:r>
              <a:rPr lang="en-GB" sz="1400" b="1" dirty="0">
                <a:solidFill>
                  <a:schemeClr val="bg1"/>
                </a:solidFill>
              </a:rPr>
              <a:t>Minute hand – the longer hand.</a:t>
            </a:r>
          </a:p>
          <a:p>
            <a:pPr algn="ctr"/>
            <a:r>
              <a:rPr lang="en-GB" sz="1400" b="1" dirty="0">
                <a:solidFill>
                  <a:schemeClr val="bg1"/>
                </a:solidFill>
              </a:rPr>
              <a:t>Hour hand – the shorter hand.</a:t>
            </a:r>
          </a:p>
          <a:p>
            <a:pPr algn="ctr"/>
            <a:r>
              <a:rPr lang="en-GB" sz="1400" b="1" dirty="0">
                <a:solidFill>
                  <a:schemeClr val="bg1"/>
                </a:solidFill>
              </a:rPr>
              <a:t>Half past – 30 minutes past the hour.</a:t>
            </a:r>
          </a:p>
          <a:p>
            <a:pPr algn="ctr"/>
            <a:r>
              <a:rPr lang="en-GB" sz="1400" b="1" dirty="0">
                <a:solidFill>
                  <a:schemeClr val="bg1"/>
                </a:solidFill>
              </a:rPr>
              <a:t>O’clock – on the hour</a:t>
            </a:r>
          </a:p>
          <a:p>
            <a:pPr algn="ctr"/>
            <a:r>
              <a:rPr lang="en-GB" sz="1400" b="1" dirty="0">
                <a:solidFill>
                  <a:schemeClr val="bg1"/>
                </a:solidFill>
              </a:rPr>
              <a:t>Quarter past – 15 minutes past the hour.</a:t>
            </a:r>
          </a:p>
          <a:p>
            <a:pPr algn="ctr"/>
            <a:r>
              <a:rPr lang="en-GB" sz="1400" b="1" dirty="0">
                <a:solidFill>
                  <a:schemeClr val="bg1"/>
                </a:solidFill>
              </a:rPr>
              <a:t>Quarter to – 45 minutes past the hour</a:t>
            </a:r>
          </a:p>
          <a:p>
            <a:pPr algn="ctr"/>
            <a:endParaRPr lang="en-GB" sz="1000" b="1" u="sng" dirty="0">
              <a:solidFill>
                <a:schemeClr val="bg1"/>
              </a:solidFill>
            </a:endParaRPr>
          </a:p>
          <a:p>
            <a:pPr algn="ctr"/>
            <a:r>
              <a:rPr lang="en-GB" sz="1000" b="1" u="sng" dirty="0">
                <a:solidFill>
                  <a:schemeClr val="bg1"/>
                </a:solidFill>
              </a:rPr>
              <a:t>  </a:t>
            </a:r>
          </a:p>
        </p:txBody>
      </p:sp>
      <p:sp>
        <p:nvSpPr>
          <p:cNvPr id="12" name="TextBox 11">
            <a:extLst>
              <a:ext uri="{FF2B5EF4-FFF2-40B4-BE49-F238E27FC236}">
                <a16:creationId xmlns:a16="http://schemas.microsoft.com/office/drawing/2014/main" id="{176DB3EE-8A69-0ABE-17A0-4F8F80CC8017}"/>
              </a:ext>
            </a:extLst>
          </p:cNvPr>
          <p:cNvSpPr txBox="1"/>
          <p:nvPr/>
        </p:nvSpPr>
        <p:spPr>
          <a:xfrm>
            <a:off x="1890445" y="966039"/>
            <a:ext cx="8952011" cy="461665"/>
          </a:xfrm>
          <a:prstGeom prst="rect">
            <a:avLst/>
          </a:prstGeom>
          <a:noFill/>
        </p:spPr>
        <p:txBody>
          <a:bodyPr wrap="square">
            <a:spAutoFit/>
          </a:bodyPr>
          <a:lstStyle/>
          <a:p>
            <a:pPr algn="ctr"/>
            <a:r>
              <a:rPr lang="en-GB" sz="2400" u="sng" dirty="0"/>
              <a:t>I can tell the time to the nearest 5 minutes</a:t>
            </a:r>
            <a:r>
              <a:rPr lang="en-GB" sz="2400" dirty="0"/>
              <a:t>.</a:t>
            </a:r>
          </a:p>
        </p:txBody>
      </p:sp>
      <p:pic>
        <p:nvPicPr>
          <p:cNvPr id="13" name="Picture 12">
            <a:extLst>
              <a:ext uri="{FF2B5EF4-FFF2-40B4-BE49-F238E27FC236}">
                <a16:creationId xmlns:a16="http://schemas.microsoft.com/office/drawing/2014/main" id="{F0937305-F0DE-2EB7-10F4-6C52D99F315B}"/>
              </a:ext>
            </a:extLst>
          </p:cNvPr>
          <p:cNvPicPr>
            <a:picLocks noChangeAspect="1"/>
          </p:cNvPicPr>
          <p:nvPr/>
        </p:nvPicPr>
        <p:blipFill>
          <a:blip r:embed="rId5"/>
          <a:stretch>
            <a:fillRect/>
          </a:stretch>
        </p:blipFill>
        <p:spPr>
          <a:xfrm>
            <a:off x="412804" y="2887860"/>
            <a:ext cx="7533258" cy="1491667"/>
          </a:xfrm>
          <a:prstGeom prst="rect">
            <a:avLst/>
          </a:prstGeom>
        </p:spPr>
      </p:pic>
      <p:sp>
        <p:nvSpPr>
          <p:cNvPr id="14" name="TextBox 13">
            <a:extLst>
              <a:ext uri="{FF2B5EF4-FFF2-40B4-BE49-F238E27FC236}">
                <a16:creationId xmlns:a16="http://schemas.microsoft.com/office/drawing/2014/main" id="{3863AFD8-9980-4923-7AB5-5CD6C253ADA9}"/>
              </a:ext>
            </a:extLst>
          </p:cNvPr>
          <p:cNvSpPr txBox="1"/>
          <p:nvPr/>
        </p:nvSpPr>
        <p:spPr>
          <a:xfrm>
            <a:off x="284252" y="1516221"/>
            <a:ext cx="11573206" cy="707886"/>
          </a:xfrm>
          <a:prstGeom prst="rect">
            <a:avLst/>
          </a:prstGeom>
          <a:noFill/>
          <a:ln w="57150">
            <a:noFill/>
            <a:prstDash val="dash"/>
          </a:ln>
        </p:spPr>
        <p:txBody>
          <a:bodyPr wrap="square">
            <a:spAutoFit/>
          </a:bodyPr>
          <a:lstStyle/>
          <a:p>
            <a:pPr algn="ctr"/>
            <a:r>
              <a:rPr lang="en-GB" sz="2000" dirty="0"/>
              <a:t>Children need to be able to tell the time using a clock with hands (analogue clock). They should already be able to read o’clock, half past and quarter to/past.</a:t>
            </a:r>
          </a:p>
        </p:txBody>
      </p:sp>
    </p:spTree>
    <p:extLst>
      <p:ext uri="{BB962C8B-B14F-4D97-AF65-F5344CB8AC3E}">
        <p14:creationId xmlns:p14="http://schemas.microsoft.com/office/powerpoint/2010/main" val="11575005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7a386cfe-e123-4b86-bad4-c6a3ab3e1b75">
      <Terms xmlns="http://schemas.microsoft.com/office/infopath/2007/PartnerControls"/>
    </lcf76f155ced4ddcb4097134ff3c332f>
    <TaxCatchAll xmlns="b0bd8d63-35af-41ee-a04c-1b779836d186"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324483E5FA8AA40A59E0D79022E6F50" ma:contentTypeVersion="15" ma:contentTypeDescription="Create a new document." ma:contentTypeScope="" ma:versionID="441ae4f826e6322ed45ee9b9ed31be98">
  <xsd:schema xmlns:xsd="http://www.w3.org/2001/XMLSchema" xmlns:xs="http://www.w3.org/2001/XMLSchema" xmlns:p="http://schemas.microsoft.com/office/2006/metadata/properties" xmlns:ns2="7a386cfe-e123-4b86-bad4-c6a3ab3e1b75" xmlns:ns3="b0bd8d63-35af-41ee-a04c-1b779836d186" targetNamespace="http://schemas.microsoft.com/office/2006/metadata/properties" ma:root="true" ma:fieldsID="82ae354a87e7e17ee92e607da272561b" ns2:_="" ns3:_="">
    <xsd:import namespace="7a386cfe-e123-4b86-bad4-c6a3ab3e1b75"/>
    <xsd:import namespace="b0bd8d63-35af-41ee-a04c-1b779836d186"/>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3:SharedWithUsers" minOccurs="0"/>
                <xsd:element ref="ns3:SharedWithDetails"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a386cfe-e123-4b86-bad4-c6a3ab3e1b7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73260bc9-6cb0-4cad-a74f-8ad6b715f937" ma:termSetId="09814cd3-568e-fe90-9814-8d621ff8fb84" ma:anchorId="fba54fb3-c3e1-fe81-a776-ca4b69148c4d" ma:open="true" ma:isKeyword="false">
      <xsd:complexType>
        <xsd:sequence>
          <xsd:element ref="pc:Terms" minOccurs="0" maxOccurs="1"/>
        </xsd:sequence>
      </xsd:complex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Location" ma:index="20" nillable="true" ma:displayName="Location" ma:indexed="true" ma:internalName="MediaServiceLocation" ma:readOnly="true">
      <xsd:simpleType>
        <xsd:restriction base="dms:Text"/>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0bd8d63-35af-41ee-a04c-1b779836d186"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45fe33ed-6782-4b76-a952-fdfb779c4b05}" ma:internalName="TaxCatchAll" ma:showField="CatchAllData" ma:web="b0bd8d63-35af-41ee-a04c-1b779836d186">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BBA93D3-63DF-4FDE-8E2B-2731FFA96FCA}">
  <ds:schemaRefs>
    <ds:schemaRef ds:uri="http://purl.org/dc/elements/1.1/"/>
    <ds:schemaRef ds:uri="http://schemas.microsoft.com/office/infopath/2007/PartnerControls"/>
    <ds:schemaRef ds:uri="http://www.w3.org/XML/1998/namespace"/>
    <ds:schemaRef ds:uri="http://schemas.microsoft.com/office/2006/documentManagement/types"/>
    <ds:schemaRef ds:uri="7a386cfe-e123-4b86-bad4-c6a3ab3e1b75"/>
    <ds:schemaRef ds:uri="http://purl.org/dc/dcmitype/"/>
    <ds:schemaRef ds:uri="b0bd8d63-35af-41ee-a04c-1b779836d186"/>
    <ds:schemaRef ds:uri="http://schemas.openxmlformats.org/package/2006/metadata/core-properties"/>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B648D08C-A6DC-4325-8301-F926E918FF5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a386cfe-e123-4b86-bad4-c6a3ab3e1b75"/>
    <ds:schemaRef ds:uri="b0bd8d63-35af-41ee-a04c-1b779836d18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BBF4C61-C305-42E9-9BD4-AFA551FF416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307</TotalTime>
  <Words>1424</Words>
  <Application>Microsoft Macintosh PowerPoint</Application>
  <PresentationFormat>Widescreen</PresentationFormat>
  <Paragraphs>110</Paragraphs>
  <Slides>8</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Aptos</vt:lpstr>
      <vt:lpstr>Aptos Display</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Wardill</dc:creator>
  <cp:lastModifiedBy>Hannah Wardill</cp:lastModifiedBy>
  <cp:revision>5</cp:revision>
  <cp:lastPrinted>2024-06-26T08:02:32Z</cp:lastPrinted>
  <dcterms:created xsi:type="dcterms:W3CDTF">2024-05-20T07:31:14Z</dcterms:created>
  <dcterms:modified xsi:type="dcterms:W3CDTF">2024-08-06T14:41:10Z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0x0101009324483E5FA8AA40A59E0D79022E6F50</vt:lpwstr>
  </property>
  <property fmtid="{D5CDD505-2E9C-101B-9397-08002B2CF9AE}" pid="3" name="MediaServiceImageTags">
    <vt:lpwstr/>
  </property>
</Properties>
</file>