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62" r:id="rId6"/>
    <p:sldId id="263" r:id="rId7"/>
    <p:sldId id="264" r:id="rId8"/>
    <p:sldId id="265" r:id="rId9"/>
    <p:sldId id="266" r:id="rId10"/>
    <p:sldId id="269" r:id="rId11"/>
    <p:sldId id="268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C34D1F-B39D-8743-A102-87303BB49726}" v="1" dt="2024-08-06T14:39:21.5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4692"/>
  </p:normalViewPr>
  <p:slideViewPr>
    <p:cSldViewPr snapToGrid="0">
      <p:cViewPr varScale="1">
        <p:scale>
          <a:sx n="106" d="100"/>
          <a:sy n="106" d="100"/>
        </p:scale>
        <p:origin x="8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Wardill" userId="ff8cab6a-cd88-4bb0-82a0-7f0dbc7eb069" providerId="ADAL" clId="{BAA5DB16-9A62-0F4B-9234-62E835E893C3}"/>
    <pc:docChg chg="undo custSel modSld">
      <pc:chgData name="Hannah Wardill" userId="ff8cab6a-cd88-4bb0-82a0-7f0dbc7eb069" providerId="ADAL" clId="{BAA5DB16-9A62-0F4B-9234-62E835E893C3}" dt="2024-07-24T08:24:28.566" v="47" actId="33524"/>
      <pc:docMkLst>
        <pc:docMk/>
      </pc:docMkLst>
      <pc:sldChg chg="modSp mod">
        <pc:chgData name="Hannah Wardill" userId="ff8cab6a-cd88-4bb0-82a0-7f0dbc7eb069" providerId="ADAL" clId="{BAA5DB16-9A62-0F4B-9234-62E835E893C3}" dt="2024-07-24T08:23:55.946" v="46" actId="1076"/>
        <pc:sldMkLst>
          <pc:docMk/>
          <pc:sldMk cId="879870178" sldId="263"/>
        </pc:sldMkLst>
        <pc:picChg chg="mod">
          <ac:chgData name="Hannah Wardill" userId="ff8cab6a-cd88-4bb0-82a0-7f0dbc7eb069" providerId="ADAL" clId="{BAA5DB16-9A62-0F4B-9234-62E835E893C3}" dt="2024-07-24T08:23:55.946" v="46" actId="1076"/>
          <ac:picMkLst>
            <pc:docMk/>
            <pc:sldMk cId="879870178" sldId="263"/>
            <ac:picMk id="22" creationId="{4E2E11CF-8985-97EE-FDBE-E582A665BAB7}"/>
          </ac:picMkLst>
        </pc:picChg>
      </pc:sldChg>
      <pc:sldChg chg="addSp delSp modSp mod">
        <pc:chgData name="Hannah Wardill" userId="ff8cab6a-cd88-4bb0-82a0-7f0dbc7eb069" providerId="ADAL" clId="{BAA5DB16-9A62-0F4B-9234-62E835E893C3}" dt="2024-07-24T08:23:02.947" v="45" actId="1038"/>
        <pc:sldMkLst>
          <pc:docMk/>
          <pc:sldMk cId="3230423958" sldId="264"/>
        </pc:sldMkLst>
        <pc:spChg chg="mod">
          <ac:chgData name="Hannah Wardill" userId="ff8cab6a-cd88-4bb0-82a0-7f0dbc7eb069" providerId="ADAL" clId="{BAA5DB16-9A62-0F4B-9234-62E835E893C3}" dt="2024-07-24T08:19:39.668" v="27"/>
          <ac:spMkLst>
            <pc:docMk/>
            <pc:sldMk cId="3230423958" sldId="264"/>
            <ac:spMk id="2" creationId="{2BFF5F26-7571-8B57-7B2D-A12C97395DA3}"/>
          </ac:spMkLst>
        </pc:spChg>
        <pc:spChg chg="mod">
          <ac:chgData name="Hannah Wardill" userId="ff8cab6a-cd88-4bb0-82a0-7f0dbc7eb069" providerId="ADAL" clId="{BAA5DB16-9A62-0F4B-9234-62E835E893C3}" dt="2024-07-24T08:19:01.655" v="22" actId="1076"/>
          <ac:spMkLst>
            <pc:docMk/>
            <pc:sldMk cId="3230423958" sldId="264"/>
            <ac:spMk id="3" creationId="{D1A55B65-D741-942B-7059-5FA55DBB2DFA}"/>
          </ac:spMkLst>
        </pc:spChg>
        <pc:spChg chg="mod">
          <ac:chgData name="Hannah Wardill" userId="ff8cab6a-cd88-4bb0-82a0-7f0dbc7eb069" providerId="ADAL" clId="{BAA5DB16-9A62-0F4B-9234-62E835E893C3}" dt="2024-07-24T08:22:53.975" v="39" actId="1076"/>
          <ac:spMkLst>
            <pc:docMk/>
            <pc:sldMk cId="3230423958" sldId="264"/>
            <ac:spMk id="9" creationId="{4E117B7A-7781-EAF9-9DD2-30B93E584419}"/>
          </ac:spMkLst>
        </pc:spChg>
        <pc:picChg chg="add del mod">
          <ac:chgData name="Hannah Wardill" userId="ff8cab6a-cd88-4bb0-82a0-7f0dbc7eb069" providerId="ADAL" clId="{BAA5DB16-9A62-0F4B-9234-62E835E893C3}" dt="2024-07-24T08:22:09.346" v="33" actId="478"/>
          <ac:picMkLst>
            <pc:docMk/>
            <pc:sldMk cId="3230423958" sldId="264"/>
            <ac:picMk id="13" creationId="{3307938D-A810-27BF-BDFE-0395845AB41F}"/>
          </ac:picMkLst>
        </pc:picChg>
        <pc:picChg chg="add mod">
          <ac:chgData name="Hannah Wardill" userId="ff8cab6a-cd88-4bb0-82a0-7f0dbc7eb069" providerId="ADAL" clId="{BAA5DB16-9A62-0F4B-9234-62E835E893C3}" dt="2024-07-24T08:23:02.947" v="45" actId="1038"/>
          <ac:picMkLst>
            <pc:docMk/>
            <pc:sldMk cId="3230423958" sldId="264"/>
            <ac:picMk id="15" creationId="{5ED00550-245D-9F00-427E-7D335533A795}"/>
          </ac:picMkLst>
        </pc:picChg>
        <pc:picChg chg="add mod">
          <ac:chgData name="Hannah Wardill" userId="ff8cab6a-cd88-4bb0-82a0-7f0dbc7eb069" providerId="ADAL" clId="{BAA5DB16-9A62-0F4B-9234-62E835E893C3}" dt="2024-07-24T08:22:56.145" v="40" actId="1076"/>
          <ac:picMkLst>
            <pc:docMk/>
            <pc:sldMk cId="3230423958" sldId="264"/>
            <ac:picMk id="17" creationId="{D0B88A36-BCAB-13B9-4F85-D51971C7AFCC}"/>
          </ac:picMkLst>
        </pc:picChg>
      </pc:sldChg>
      <pc:sldChg chg="modSp mod">
        <pc:chgData name="Hannah Wardill" userId="ff8cab6a-cd88-4bb0-82a0-7f0dbc7eb069" providerId="ADAL" clId="{BAA5DB16-9A62-0F4B-9234-62E835E893C3}" dt="2024-07-24T08:14:57.359" v="0" actId="20577"/>
        <pc:sldMkLst>
          <pc:docMk/>
          <pc:sldMk cId="2761772321" sldId="265"/>
        </pc:sldMkLst>
        <pc:spChg chg="mod">
          <ac:chgData name="Hannah Wardill" userId="ff8cab6a-cd88-4bb0-82a0-7f0dbc7eb069" providerId="ADAL" clId="{BAA5DB16-9A62-0F4B-9234-62E835E893C3}" dt="2024-07-24T08:14:57.359" v="0" actId="20577"/>
          <ac:spMkLst>
            <pc:docMk/>
            <pc:sldMk cId="2761772321" sldId="265"/>
            <ac:spMk id="14" creationId="{D25EE58F-F906-08A7-8388-2B94434A8B68}"/>
          </ac:spMkLst>
        </pc:spChg>
      </pc:sldChg>
      <pc:sldChg chg="modSp mod">
        <pc:chgData name="Hannah Wardill" userId="ff8cab6a-cd88-4bb0-82a0-7f0dbc7eb069" providerId="ADAL" clId="{BAA5DB16-9A62-0F4B-9234-62E835E893C3}" dt="2024-07-24T08:15:02.638" v="1" actId="20577"/>
        <pc:sldMkLst>
          <pc:docMk/>
          <pc:sldMk cId="2591812571" sldId="266"/>
        </pc:sldMkLst>
        <pc:spChg chg="mod">
          <ac:chgData name="Hannah Wardill" userId="ff8cab6a-cd88-4bb0-82a0-7f0dbc7eb069" providerId="ADAL" clId="{BAA5DB16-9A62-0F4B-9234-62E835E893C3}" dt="2024-07-24T08:15:02.638" v="1" actId="20577"/>
          <ac:spMkLst>
            <pc:docMk/>
            <pc:sldMk cId="2591812571" sldId="266"/>
            <ac:spMk id="18" creationId="{A144223A-7BB1-1446-B5E6-2BD10318317C}"/>
          </ac:spMkLst>
        </pc:spChg>
      </pc:sldChg>
      <pc:sldChg chg="addSp delSp modSp mod">
        <pc:chgData name="Hannah Wardill" userId="ff8cab6a-cd88-4bb0-82a0-7f0dbc7eb069" providerId="ADAL" clId="{BAA5DB16-9A62-0F4B-9234-62E835E893C3}" dt="2024-07-24T08:24:28.566" v="47" actId="33524"/>
        <pc:sldMkLst>
          <pc:docMk/>
          <pc:sldMk cId="2561453371" sldId="269"/>
        </pc:sldMkLst>
        <pc:spChg chg="mod">
          <ac:chgData name="Hannah Wardill" userId="ff8cab6a-cd88-4bb0-82a0-7f0dbc7eb069" providerId="ADAL" clId="{BAA5DB16-9A62-0F4B-9234-62E835E893C3}" dt="2024-07-24T08:24:28.566" v="47" actId="33524"/>
          <ac:spMkLst>
            <pc:docMk/>
            <pc:sldMk cId="2561453371" sldId="269"/>
            <ac:spMk id="3" creationId="{D1A55B65-D741-942B-7059-5FA55DBB2DFA}"/>
          </ac:spMkLst>
        </pc:spChg>
        <pc:spChg chg="mod">
          <ac:chgData name="Hannah Wardill" userId="ff8cab6a-cd88-4bb0-82a0-7f0dbc7eb069" providerId="ADAL" clId="{BAA5DB16-9A62-0F4B-9234-62E835E893C3}" dt="2024-07-24T08:15:05.953" v="2" actId="20577"/>
          <ac:spMkLst>
            <pc:docMk/>
            <pc:sldMk cId="2561453371" sldId="269"/>
            <ac:spMk id="18" creationId="{A144223A-7BB1-1446-B5E6-2BD10318317C}"/>
          </ac:spMkLst>
        </pc:spChg>
        <pc:picChg chg="add mod">
          <ac:chgData name="Hannah Wardill" userId="ff8cab6a-cd88-4bb0-82a0-7f0dbc7eb069" providerId="ADAL" clId="{BAA5DB16-9A62-0F4B-9234-62E835E893C3}" dt="2024-07-24T08:19:24.930" v="26" actId="1076"/>
          <ac:picMkLst>
            <pc:docMk/>
            <pc:sldMk cId="2561453371" sldId="269"/>
            <ac:picMk id="2" creationId="{52C565B1-8F7B-23E9-C3CC-B1610205D777}"/>
          </ac:picMkLst>
        </pc:picChg>
        <pc:picChg chg="del">
          <ac:chgData name="Hannah Wardill" userId="ff8cab6a-cd88-4bb0-82a0-7f0dbc7eb069" providerId="ADAL" clId="{BAA5DB16-9A62-0F4B-9234-62E835E893C3}" dt="2024-07-24T08:19:20.206" v="24" actId="21"/>
          <ac:picMkLst>
            <pc:docMk/>
            <pc:sldMk cId="2561453371" sldId="269"/>
            <ac:picMk id="19" creationId="{004446E0-8B72-0CAF-DAAD-97E412718565}"/>
          </ac:picMkLst>
        </pc:picChg>
      </pc:sldChg>
    </pc:docChg>
  </pc:docChgLst>
  <pc:docChgLst>
    <pc:chgData name="Hannah Wardill" userId="ff8cab6a-cd88-4bb0-82a0-7f0dbc7eb069" providerId="ADAL" clId="{2DC34D1F-B39D-8743-A102-87303BB49726}"/>
    <pc:docChg chg="addSld delSld modSld">
      <pc:chgData name="Hannah Wardill" userId="ff8cab6a-cd88-4bb0-82a0-7f0dbc7eb069" providerId="ADAL" clId="{2DC34D1F-B39D-8743-A102-87303BB49726}" dt="2024-08-06T14:39:21.568" v="2"/>
      <pc:docMkLst>
        <pc:docMk/>
      </pc:docMkLst>
      <pc:sldChg chg="add del">
        <pc:chgData name="Hannah Wardill" userId="ff8cab6a-cd88-4bb0-82a0-7f0dbc7eb069" providerId="ADAL" clId="{2DC34D1F-B39D-8743-A102-87303BB49726}" dt="2024-08-06T14:39:21.568" v="2"/>
        <pc:sldMkLst>
          <pc:docMk/>
          <pc:sldMk cId="3034648392" sldId="256"/>
        </pc:sldMkLst>
      </pc:sldChg>
      <pc:sldChg chg="add del">
        <pc:chgData name="Hannah Wardill" userId="ff8cab6a-cd88-4bb0-82a0-7f0dbc7eb069" providerId="ADAL" clId="{2DC34D1F-B39D-8743-A102-87303BB49726}" dt="2024-08-06T14:39:21.568" v="2"/>
        <pc:sldMkLst>
          <pc:docMk/>
          <pc:sldMk cId="411001475" sldId="2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F7DD-E7D2-4091-9950-4694D05B6285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85F06-18FD-4C6E-BDCC-2B1F30C15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462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96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12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F8D45-342D-4D4C-70AA-E21378EDC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D17B2-2231-438B-6D7E-4ED3BD649F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D382D-19B0-9782-60A8-833AE3D9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C7BBE-73C0-C496-8B4A-75FCC234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8EFF-01FE-C93C-E082-209E3D36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4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4E1B-78BE-087C-3BA7-ECDB3E680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ABE3-2E7F-D088-A5B3-D60E5488D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98586-4034-AAD3-A4E3-FA9058A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E468E-3CAB-54D3-5AD5-0A207783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B9005-F526-E6E5-01D8-5ED6FEFC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44893-1960-62F2-B724-A9667274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9CE67-ECBA-20AE-EFFB-056A35F8C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2FFA-083B-FCC6-B4F2-E83E924B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0C7E-9D71-A895-7898-7511C10C8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F42E2-7A00-E33B-ACEB-B452906A0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9E65-6AC8-C39B-8FCE-BEF9FD0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9EF9D-F268-1353-0EA3-76C543CBC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2430D-BD7B-6C4A-2DC3-5A7E1B1A5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DC97-8EC8-6447-7AF1-7C89003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18329-940A-D606-BF54-C202D5E7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B1B72-5B8F-0BC4-62D2-CB960DB4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6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920-E3D8-99F6-ADC3-76AE9F8E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352BE-4A0D-D6D6-F285-15CBCD86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63420-3978-BE03-3FA7-5AAA3B3AD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6EA41-5C39-5A79-EA7D-3090E7B4E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5C9AC-452E-8296-9CDA-19753531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6A7854-7BCB-1795-A78E-40CAA79F5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13D45A-3A9D-2C29-AE4B-7126E58B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25AD-7FF6-DE62-E74E-AFF94516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7302-7981-D584-40EB-7A48B8F3E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0812F-FCEE-D314-A7F5-0CCE33F93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A3BD9-1457-9115-1403-3F56DE28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998527-91FB-DA7A-29A9-070BB6067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5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C97466-5B94-113D-7A7C-66CE1982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F94067-9703-C3BD-8D28-6FA0467B8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C1BD7-D9E0-D191-AB6E-BD9C66AC4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FF853-1F33-A06C-0EAC-DF33187F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6FEB3-00EC-102E-3A4E-1587B58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C65F7-BF0F-150A-BB57-63A9E5D1A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5E349-AEB2-A3F3-DA2E-ECE40715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DBA52-67CF-DF95-10B4-FA282D29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A1BFF-856F-9F7F-8483-30DD04B7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F696-8D10-D089-1D4A-A00524D2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5E552-6E31-40F6-9D54-611BA1BA3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41B9A8-E88E-91E9-F29E-6023EA3D3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93932-906C-BBA4-CE27-AB164C6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D92D3-3369-158B-A674-A16FDC2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4F4DC-44FB-7C05-ECAF-5C779ED98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5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3832-19DA-FDFF-60D5-EA5FC85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1D95-F92B-2A06-9EF6-BEE328185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BDD75-0D18-5758-1A31-BC6E0530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FC11A-26E1-2FDC-7DAB-0E39514E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77436-C27F-E3FD-0629-7837166F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120307-BFD9-BCDF-CAD0-9B72D07DD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A645F-D96E-2968-F881-32248EE5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49EFD-F9E7-4CA7-678A-B287A29F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A8320-6A97-D338-697C-193969E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29CBA-EA16-0DB8-D5D3-85098F4E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50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D23F50-1F1A-360A-730C-9E4355DA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C286C-68CC-6A8D-207D-AED398ADE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3800-8B59-C7DD-84D0-37000E326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B361E-C685-27BD-6D5C-161F75FB9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FFD73-9EBA-89FB-E9DF-533C6DFF7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8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thplayground.com/number_bonds_20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play.numbots.com/#/account/school-login/14626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ttrockstars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ttrockstars.com/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hyperlink" Target="https://mathsframe.co.uk/en/resources/resource/116/telling_the_ti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Key Instant Recall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A6DF2-BA30-FDE6-D47F-091AA6ED52F2}"/>
              </a:ext>
            </a:extLst>
          </p:cNvPr>
          <p:cNvSpPr txBox="1"/>
          <p:nvPr/>
        </p:nvSpPr>
        <p:spPr>
          <a:xfrm>
            <a:off x="404241" y="1330335"/>
            <a:ext cx="113835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t"/>
            <a:r>
              <a:rPr lang="en-GB" b="1" i="0" u="sng" dirty="0">
                <a:solidFill>
                  <a:srgbClr val="1B1B1B"/>
                </a:solidFill>
                <a:effectLst/>
                <a:latin typeface="+mj-lt"/>
              </a:rPr>
              <a:t>What are KIRFs?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To develop your child’s fluency and mental maths skills, we are introducing KIRFs (Key Instant Recall Facts) throughout the school. KIRFs are a way of helping your child to learn - by heart -  key facts and information which they need to have </a:t>
            </a:r>
            <a:r>
              <a:rPr lang="en-GB" b="1" i="0" dirty="0">
                <a:solidFill>
                  <a:srgbClr val="1B1B1B"/>
                </a:solidFill>
                <a:effectLst/>
                <a:latin typeface="+mj-lt"/>
              </a:rPr>
              <a:t>instant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recall of. 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KIRFs are designed to support the development of </a:t>
            </a:r>
            <a:r>
              <a:rPr lang="en-GB" b="0" i="0" u="sng" dirty="0">
                <a:solidFill>
                  <a:srgbClr val="1B1B1B"/>
                </a:solidFill>
                <a:effectLst/>
                <a:latin typeface="+mj-lt"/>
              </a:rPr>
              <a:t>mental maths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skills that underpin much of the maths work in our school. They are particularly useful when calculating, adding, subtracting, multiplying or dividing. 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KIRFs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contain number facts such as number bonds and times tables that need constant practise and rehearsal so children can recall them quickly and accurately.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Instant recall of facts helps enormously with mental agility in maths lessons. When children move onto written calculations, knowing these key facts is very beneficial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 as it reduces the cognitive load needed, allowing the children to focus on the higher-level maths. KIRFs are not about challenging the children but making sure ALL children have key mathematical facts at their fingertips. </a:t>
            </a:r>
          </a:p>
          <a:p>
            <a:pPr algn="just" fontAlgn="t"/>
            <a:endParaRPr lang="en-GB" dirty="0">
              <a:solidFill>
                <a:srgbClr val="1B1B1B"/>
              </a:solidFill>
              <a:latin typeface="+mj-lt"/>
            </a:endParaRPr>
          </a:p>
          <a:p>
            <a:pPr algn="just" fontAlgn="t"/>
            <a:r>
              <a:rPr lang="en-GB" b="1" u="sng" dirty="0"/>
              <a:t>The secret to success is practising little and often</a:t>
            </a:r>
            <a:r>
              <a:rPr lang="en-GB" dirty="0"/>
              <a:t>. Can you practise these KIRFs while walking to school or during a car journey? You do not need to practise them all at once; perhaps you could have a fact of the day.</a:t>
            </a:r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464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School Overview</a:t>
            </a:r>
          </a:p>
        </p:txBody>
      </p:sp>
      <p:pic>
        <p:nvPicPr>
          <p:cNvPr id="14" name="Picture 13" descr="A table of multicolored numbers&#10;&#10;Description automatically generated">
            <a:extLst>
              <a:ext uri="{FF2B5EF4-FFF2-40B4-BE49-F238E27FC236}">
                <a16:creationId xmlns:a16="http://schemas.microsoft.com/office/drawing/2014/main" id="{4DA21782-9AFE-F138-FE9E-695568246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4" y="1330335"/>
            <a:ext cx="11364992" cy="46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1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4751037"/>
            <a:ext cx="1124743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Activities that can be done at home: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Everyday Objects- gather together objects and separate them in s many different ways as possible, write the calculation to match each one.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Make a poster – we use lots of concrete, pictorial and abstract methods in school. Your child could make a poster on any number 1-20 showing different methods to make the number bonds.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linkClick r:id="rId3"/>
              </a:rPr>
              <a:t>https://www.mathplayground.com/number_bonds_20.html</a:t>
            </a:r>
            <a:r>
              <a:rPr lang="en-GB" sz="1600" dirty="0"/>
              <a:t>  for number bonds on different numbers.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827793" y="2426837"/>
            <a:ext cx="2825437" cy="217463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1000" b="1" u="sng" dirty="0">
                <a:solidFill>
                  <a:schemeClr val="bg1"/>
                </a:solidFill>
              </a:rPr>
              <a:t>  </a:t>
            </a:r>
          </a:p>
          <a:p>
            <a:r>
              <a:rPr lang="en-GB" sz="1600" dirty="0">
                <a:solidFill>
                  <a:schemeClr val="bg1"/>
                </a:solidFill>
              </a:rPr>
              <a:t>2 add 11 equals 13</a:t>
            </a:r>
          </a:p>
          <a:p>
            <a:r>
              <a:rPr lang="en-GB" sz="1600" dirty="0">
                <a:solidFill>
                  <a:schemeClr val="bg1"/>
                </a:solidFill>
              </a:rPr>
              <a:t>5 plus 12 is the same as 17</a:t>
            </a:r>
          </a:p>
          <a:p>
            <a:r>
              <a:rPr lang="en-GB" sz="1600" dirty="0">
                <a:solidFill>
                  <a:schemeClr val="bg1"/>
                </a:solidFill>
              </a:rPr>
              <a:t>16 take away 7 equals 9</a:t>
            </a:r>
          </a:p>
          <a:p>
            <a:r>
              <a:rPr lang="en-GB" sz="1600" dirty="0">
                <a:solidFill>
                  <a:schemeClr val="bg1"/>
                </a:solidFill>
              </a:rPr>
              <a:t>19 subtract 3 makes 16</a:t>
            </a:r>
          </a:p>
          <a:p>
            <a:r>
              <a:rPr lang="en-GB" sz="1600" dirty="0">
                <a:solidFill>
                  <a:schemeClr val="bg1"/>
                </a:solidFill>
              </a:rPr>
              <a:t>18 minus 9 equals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number bonds for all numbers to 20.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F2212F-F732-70C7-78FA-7832783CC362}"/>
              </a:ext>
            </a:extLst>
          </p:cNvPr>
          <p:cNvSpPr txBox="1"/>
          <p:nvPr/>
        </p:nvSpPr>
        <p:spPr>
          <a:xfrm>
            <a:off x="720130" y="1427040"/>
            <a:ext cx="10734615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The children should know the number bonds for </a:t>
            </a:r>
            <a:r>
              <a:rPr lang="en-GB" sz="2000" u="sng" dirty="0"/>
              <a:t>all</a:t>
            </a:r>
            <a:r>
              <a:rPr lang="en-GB" sz="2000" dirty="0"/>
              <a:t> numbers up to 20</a:t>
            </a:r>
          </a:p>
          <a:p>
            <a:pPr algn="ctr"/>
            <a:r>
              <a:rPr lang="en-GB" sz="2000" i="1" dirty="0"/>
              <a:t>e.g. Number bonds to 16: 0 + 16 = 16, 1 + 15 = 16, 2 + 14 = 16, etc.</a:t>
            </a:r>
          </a:p>
        </p:txBody>
      </p:sp>
      <p:pic>
        <p:nvPicPr>
          <p:cNvPr id="19" name="Picture 18">
            <a:hlinkClick r:id="rId4"/>
            <a:extLst>
              <a:ext uri="{FF2B5EF4-FFF2-40B4-BE49-F238E27FC236}">
                <a16:creationId xmlns:a16="http://schemas.microsoft.com/office/drawing/2014/main" id="{5AE2201A-B6A5-EC0E-CB12-2B524C2972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61402" y="4810920"/>
            <a:ext cx="1191828" cy="43423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E2E11CF-8985-97EE-FDBE-E582A665BA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23" y="2247712"/>
            <a:ext cx="55626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2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2" y="5108351"/>
            <a:ext cx="107423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Activities that can be done at home:</a:t>
            </a:r>
          </a:p>
          <a:p>
            <a:endParaRPr lang="en-GB" sz="16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Use what you already know – If your child knows how to count in multiples of 100, they can use this knowledge to count in multiples of 50 as half of 100 equals 50. E.g. 2 x 100 = 200 so 4 x 50 = 200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Chant multiples of 50 or 100 together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627309" y="1467588"/>
            <a:ext cx="3138445" cy="2619373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11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400" dirty="0"/>
              <a:t>What is the third multiple of 50? 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How many groups of 50 equal 200? 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How many 100s makes 1,000?</a:t>
            </a:r>
            <a:endParaRPr lang="en-GB" sz="1050" i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count in multiple of 50 and 100.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FF5F26-7571-8B57-7B2D-A12C97395DA3}"/>
              </a:ext>
            </a:extLst>
          </p:cNvPr>
          <p:cNvSpPr txBox="1"/>
          <p:nvPr/>
        </p:nvSpPr>
        <p:spPr>
          <a:xfrm>
            <a:off x="454085" y="1706477"/>
            <a:ext cx="8003391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should be able to count accurately and with speed in multiples of 50 and 100.</a:t>
            </a:r>
          </a:p>
        </p:txBody>
      </p:sp>
      <p:pic>
        <p:nvPicPr>
          <p:cNvPr id="15" name="Picture 14" descr="A diagram of a dog and sun&#10;&#10;Description automatically generated">
            <a:extLst>
              <a:ext uri="{FF2B5EF4-FFF2-40B4-BE49-F238E27FC236}">
                <a16:creationId xmlns:a16="http://schemas.microsoft.com/office/drawing/2014/main" id="{5ED00550-245D-9F00-427E-7D335533A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8" y="2777274"/>
            <a:ext cx="7772400" cy="11919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88A36-BCAB-13B9-4F85-D51971C7AF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66" y="4132336"/>
            <a:ext cx="9956088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42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1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41297" y="5226425"/>
            <a:ext cx="1138351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Chants- practice chanting the times table.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Everyday Objects- gather together objects and separate them into groups of 3.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Youtube</a:t>
            </a:r>
            <a:r>
              <a:rPr lang="en-GB" sz="1400" dirty="0"/>
              <a:t> – there are lots of Times table songs on </a:t>
            </a:r>
            <a:r>
              <a:rPr lang="en-GB" sz="1400" dirty="0" err="1"/>
              <a:t>Youtube</a:t>
            </a:r>
            <a:r>
              <a:rPr lang="en-GB" sz="1400" dirty="0"/>
              <a:t> to aid learning, why not try one out.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4"/>
              </a:rPr>
              <a:t>https://ttrockstars.com/</a:t>
            </a:r>
            <a:r>
              <a:rPr lang="en-GB" sz="1400" i="1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4469979" y="4005803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multiplication and division facts for the 3 times tables.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300835" y="1406718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A times table is a list of multiples of a given number. They are used in many calculations and having an instant recall of these facts will support the children in many areas of learning. </a:t>
            </a:r>
          </a:p>
        </p:txBody>
      </p:sp>
      <p:pic>
        <p:nvPicPr>
          <p:cNvPr id="15" name="Picture 14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260A70CB-FFB5-6030-3372-8FCC660D6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334" y="407032"/>
            <a:ext cx="1405922" cy="49004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267C940-6D23-34A1-9D7D-19A6C85300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186" y="2265283"/>
            <a:ext cx="5628814" cy="1623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63C02BE-BDCA-F823-56C4-108E196448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1154" y="3957646"/>
            <a:ext cx="2190189" cy="12071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43F28A0-B680-2898-80FB-26F1AEB20F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2022" y="2349961"/>
            <a:ext cx="4002792" cy="371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7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2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2" y="5214796"/>
            <a:ext cx="98573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Chants- practice chanting the times table.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Everyday Objects- gather together objects and separate them into groups of 4.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Double &amp; Double again – multiplying by 4 is the same as doubling and doubling again. Double 6 is 12 and double 12 is 24, so 6 × 4 = 24.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</a:t>
            </a:r>
            <a:r>
              <a:rPr lang="en-GB" sz="1400" i="1" dirty="0">
                <a:hlinkClick r:id="rId3"/>
              </a:rPr>
              <a:t>https://ttrockstars.com/</a:t>
            </a:r>
            <a:r>
              <a:rPr lang="en-GB" sz="1400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multiplication and division facts for the 4 times tables.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A times table is a list of multiples of a given number. They are used in many calculations and having an instant recall of these facts will support the children in many areas of learning. </a:t>
            </a:r>
          </a:p>
        </p:txBody>
      </p:sp>
      <p:pic>
        <p:nvPicPr>
          <p:cNvPr id="19" name="Picture 18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004446E0-8B72-0CAF-DAAD-97E4127185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177" y="414347"/>
            <a:ext cx="1405922" cy="4900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6A8972-A946-7B8A-91B5-4CD6F6278D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187" y="2480407"/>
            <a:ext cx="5078821" cy="129421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FB1A409-353D-EA0B-E594-6A53BE2F3B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548" y="4082740"/>
            <a:ext cx="4464050" cy="1105017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2207157-11DC-8BA0-5036-3E4153B4FAC9}"/>
              </a:ext>
            </a:extLst>
          </p:cNvPr>
          <p:cNvSpPr/>
          <p:nvPr/>
        </p:nvSpPr>
        <p:spPr>
          <a:xfrm>
            <a:off x="5062894" y="3774624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1E363E4-2866-0F39-91DC-19A0EF7543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4118" y="2211961"/>
            <a:ext cx="4724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1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1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412804" y="5414619"/>
            <a:ext cx="1138351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Chants- Practice chanting the times table.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Double your 4’s – Multiplying a number by 8 is like multiplying by 4 and then doubling. 8×4=32 so double 32=64, therefore 8×8=64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Five Six Seven Eight – fifty-six is seven times eight (56=7×8)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</a:t>
            </a:r>
            <a:r>
              <a:rPr lang="en-GB" sz="1400" i="1" dirty="0">
                <a:hlinkClick r:id="rId3"/>
              </a:rPr>
              <a:t>https://ttrockstars.com/</a:t>
            </a:r>
            <a:r>
              <a:rPr lang="en-GB" sz="1400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the multiplication and division facts for the 8 times tables.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A times table is a list of multiples of a given number. They are used in many calculations and having an instant recall of these facts will support the children in many areas of learning.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A79F27-F1E9-56CB-4BD3-D335098622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04" y="2353955"/>
            <a:ext cx="4353400" cy="12757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A21EAB-CC9A-DF90-B5D4-A609CFD58A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204" y="2411445"/>
            <a:ext cx="2539883" cy="11371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DE14FB-3375-CC1F-DCB0-21FCA5C76B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6010" y="3819093"/>
            <a:ext cx="2614246" cy="1461961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153E479-ACE4-BA5E-B2ED-4165D91CB22D}"/>
              </a:ext>
            </a:extLst>
          </p:cNvPr>
          <p:cNvSpPr/>
          <p:nvPr/>
        </p:nvSpPr>
        <p:spPr>
          <a:xfrm>
            <a:off x="5032303" y="3748463"/>
            <a:ext cx="1868261" cy="1742215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r>
              <a:rPr lang="en-GB" sz="900" b="1" u="sng" dirty="0">
                <a:solidFill>
                  <a:schemeClr val="bg1"/>
                </a:solidFill>
              </a:rPr>
              <a:t>  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Multiply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Times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Divide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Shared by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Equals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961D98-A5E0-36A0-DBD8-ACD1548791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663" y="2222752"/>
            <a:ext cx="4629150" cy="3286125"/>
          </a:xfrm>
          <a:prstGeom prst="rect">
            <a:avLst/>
          </a:prstGeom>
        </p:spPr>
      </p:pic>
      <p:pic>
        <p:nvPicPr>
          <p:cNvPr id="2" name="Picture 1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52C565B1-8F7B-23E9-C3CC-B1610205D7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053" y="409209"/>
            <a:ext cx="1405922" cy="4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53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2 –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5555844"/>
            <a:ext cx="1138351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Discuss what time things happen. Try to make sure an analogue clock is visible at home, or the child can use a watch throughout the 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4"/>
              </a:rPr>
              <a:t>https://mathsframe.co.uk/en/resources/resource/116/telling_the_time#</a:t>
            </a:r>
            <a:endParaRPr lang="en-GB" sz="1400" i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7510141" y="2282308"/>
            <a:ext cx="2972835" cy="1828028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bg1"/>
                </a:solidFill>
              </a:rPr>
              <a:t>Key vocabulary:</a:t>
            </a:r>
          </a:p>
          <a:p>
            <a:pPr algn="ctr"/>
            <a:endParaRPr lang="en-GB" sz="1400" b="1" u="sng" dirty="0">
              <a:solidFill>
                <a:schemeClr val="bg1"/>
              </a:solidFill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The time is 12 o’clock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It is half past two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It is quarter to five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It is twelve minutes past one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It is thirty-six minutes past four.</a:t>
            </a:r>
            <a:endParaRPr lang="en-GB" sz="1000" u="sng" dirty="0">
              <a:solidFill>
                <a:schemeClr val="bg1"/>
              </a:solidFill>
            </a:endParaRPr>
          </a:p>
          <a:p>
            <a:pPr algn="ctr"/>
            <a:r>
              <a:rPr lang="en-GB" sz="1000" b="1" u="sng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tell the time to the nearest minute</a:t>
            </a:r>
            <a:r>
              <a:rPr lang="en-GB" sz="2400" dirty="0"/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63AFD8-9980-4923-7AB5-5CD6C253ADA9}"/>
              </a:ext>
            </a:extLst>
          </p:cNvPr>
          <p:cNvSpPr txBox="1"/>
          <p:nvPr/>
        </p:nvSpPr>
        <p:spPr>
          <a:xfrm>
            <a:off x="334542" y="1427704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need to be able to tell the time using a clock with hands (analogue clock). They should already be able to read o’clock, half past, quarter to/past and to the nearest 5 minutes.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C7C3F9D-D62F-FBE1-3AD7-7DB0F20EA0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560" y="2354901"/>
            <a:ext cx="5015040" cy="31673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80CCF81-BAC8-732B-77A9-CF4600622B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9773" y="4243901"/>
            <a:ext cx="3352787" cy="158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00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</documentManagement>
</p:properties>
</file>

<file path=customXml/itemProps1.xml><?xml version="1.0" encoding="utf-8"?>
<ds:datastoreItem xmlns:ds="http://schemas.openxmlformats.org/officeDocument/2006/customXml" ds:itemID="{0BBF4C61-C305-42E9-9BD4-AFA551FF41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48D08C-A6DC-4325-8301-F926E918F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BA93D3-63DF-4FDE-8E2B-2731FFA96FCA}">
  <ds:schemaRefs>
    <ds:schemaRef ds:uri="http://schemas.openxmlformats.org/package/2006/metadata/core-properties"/>
    <ds:schemaRef ds:uri="b0bd8d63-35af-41ee-a04c-1b779836d186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7a386cfe-e123-4b86-bad4-c6a3ab3e1b75"/>
    <ds:schemaRef ds:uri="http://purl.org/dc/terms/"/>
    <ds:schemaRef ds:uri="http://purl.org/dc/elements/1.1/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26252</TotalTime>
  <Words>1074</Words>
  <Application>Microsoft Macintosh PowerPoint</Application>
  <PresentationFormat>Widescreen</PresentationFormat>
  <Paragraphs>104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Wardill</dc:creator>
  <cp:lastModifiedBy>Hannah Wardill</cp:lastModifiedBy>
  <cp:revision>6</cp:revision>
  <cp:lastPrinted>2024-06-26T08:02:32Z</cp:lastPrinted>
  <dcterms:created xsi:type="dcterms:W3CDTF">2024-05-20T07:31:14Z</dcterms:created>
  <dcterms:modified xsi:type="dcterms:W3CDTF">2024-08-06T14:39:29Z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