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7"/>
  </p:notesMasterIdLst>
  <p:sldIdLst>
    <p:sldId id="268" r:id="rId5"/>
    <p:sldId id="257" r:id="rId6"/>
    <p:sldId id="265" r:id="rId7"/>
    <p:sldId id="258" r:id="rId8"/>
    <p:sldId id="260" r:id="rId9"/>
    <p:sldId id="259" r:id="rId10"/>
    <p:sldId id="262" r:id="rId11"/>
    <p:sldId id="263" r:id="rId12"/>
    <p:sldId id="256" r:id="rId13"/>
    <p:sldId id="266" r:id="rId14"/>
    <p:sldId id="261" r:id="rId15"/>
    <p:sldId id="270"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0" d="100"/>
          <a:sy n="90" d="100"/>
        </p:scale>
        <p:origin x="1234"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rk Cooper" userId="25ccc85c-bf17-4ce1-9094-ce21bfba36e9" providerId="ADAL" clId="{5D1017DE-8827-4AEA-8113-30CA40DC89C1}"/>
    <pc:docChg chg="custSel modSld">
      <pc:chgData name="Mark Cooper" userId="25ccc85c-bf17-4ce1-9094-ce21bfba36e9" providerId="ADAL" clId="{5D1017DE-8827-4AEA-8113-30CA40DC89C1}" dt="2026-04-20T09:22:01.107" v="25" actId="20577"/>
      <pc:docMkLst>
        <pc:docMk/>
      </pc:docMkLst>
      <pc:sldChg chg="modSp mod">
        <pc:chgData name="Mark Cooper" userId="25ccc85c-bf17-4ce1-9094-ce21bfba36e9" providerId="ADAL" clId="{5D1017DE-8827-4AEA-8113-30CA40DC89C1}" dt="2026-04-20T09:20:00.200" v="3" actId="20577"/>
        <pc:sldMkLst>
          <pc:docMk/>
          <pc:sldMk cId="1771653374" sldId="257"/>
        </pc:sldMkLst>
        <pc:graphicFrameChg chg="modGraphic">
          <ac:chgData name="Mark Cooper" userId="25ccc85c-bf17-4ce1-9094-ce21bfba36e9" providerId="ADAL" clId="{5D1017DE-8827-4AEA-8113-30CA40DC89C1}" dt="2026-04-20T09:20:00.200" v="3" actId="20577"/>
          <ac:graphicFrameMkLst>
            <pc:docMk/>
            <pc:sldMk cId="1771653374" sldId="257"/>
            <ac:graphicFrameMk id="7" creationId="{480A8A7A-2BD2-1093-0892-A2D8FF6285C5}"/>
          </ac:graphicFrameMkLst>
        </pc:graphicFrameChg>
      </pc:sldChg>
      <pc:sldChg chg="modSp mod">
        <pc:chgData name="Mark Cooper" userId="25ccc85c-bf17-4ce1-9094-ce21bfba36e9" providerId="ADAL" clId="{5D1017DE-8827-4AEA-8113-30CA40DC89C1}" dt="2026-04-20T09:20:22.252" v="17" actId="20577"/>
        <pc:sldMkLst>
          <pc:docMk/>
          <pc:sldMk cId="1854714144" sldId="258"/>
        </pc:sldMkLst>
        <pc:graphicFrameChg chg="modGraphic">
          <ac:chgData name="Mark Cooper" userId="25ccc85c-bf17-4ce1-9094-ce21bfba36e9" providerId="ADAL" clId="{5D1017DE-8827-4AEA-8113-30CA40DC89C1}" dt="2026-04-20T09:20:22.252" v="17" actId="20577"/>
          <ac:graphicFrameMkLst>
            <pc:docMk/>
            <pc:sldMk cId="1854714144" sldId="258"/>
            <ac:graphicFrameMk id="5" creationId="{00000000-0000-0000-0000-000000000000}"/>
          </ac:graphicFrameMkLst>
        </pc:graphicFrameChg>
      </pc:sldChg>
      <pc:sldChg chg="modSp mod">
        <pc:chgData name="Mark Cooper" userId="25ccc85c-bf17-4ce1-9094-ce21bfba36e9" providerId="ADAL" clId="{5D1017DE-8827-4AEA-8113-30CA40DC89C1}" dt="2026-04-20T09:22:01.107" v="25" actId="20577"/>
        <pc:sldMkLst>
          <pc:docMk/>
          <pc:sldMk cId="2001785986" sldId="261"/>
        </pc:sldMkLst>
        <pc:graphicFrameChg chg="modGraphic">
          <ac:chgData name="Mark Cooper" userId="25ccc85c-bf17-4ce1-9094-ce21bfba36e9" providerId="ADAL" clId="{5D1017DE-8827-4AEA-8113-30CA40DC89C1}" dt="2026-04-20T09:22:01.107" v="25" actId="20577"/>
          <ac:graphicFrameMkLst>
            <pc:docMk/>
            <pc:sldMk cId="2001785986" sldId="261"/>
            <ac:graphicFrameMk id="8" creationId="{00000000-0000-0000-0000-000000000000}"/>
          </ac:graphicFrameMkLst>
        </pc:graphicFrameChg>
      </pc:sldChg>
      <pc:sldChg chg="modSp mod">
        <pc:chgData name="Mark Cooper" userId="25ccc85c-bf17-4ce1-9094-ce21bfba36e9" providerId="ADAL" clId="{5D1017DE-8827-4AEA-8113-30CA40DC89C1}" dt="2026-04-20T09:20:31.970" v="19" actId="20577"/>
        <pc:sldMkLst>
          <pc:docMk/>
          <pc:sldMk cId="1464145782" sldId="266"/>
        </pc:sldMkLst>
        <pc:spChg chg="mod">
          <ac:chgData name="Mark Cooper" userId="25ccc85c-bf17-4ce1-9094-ce21bfba36e9" providerId="ADAL" clId="{5D1017DE-8827-4AEA-8113-30CA40DC89C1}" dt="2026-04-20T09:20:31.970" v="19" actId="20577"/>
          <ac:spMkLst>
            <pc:docMk/>
            <pc:sldMk cId="1464145782" sldId="266"/>
            <ac:spMk id="24578" creationId="{00000000-0000-0000-0000-000000000000}"/>
          </ac:spMkLst>
        </pc:spChg>
      </pc:sldChg>
      <pc:sldChg chg="modSp mod">
        <pc:chgData name="Mark Cooper" userId="25ccc85c-bf17-4ce1-9094-ce21bfba36e9" providerId="ADAL" clId="{5D1017DE-8827-4AEA-8113-30CA40DC89C1}" dt="2026-04-20T09:19:54.890" v="1" actId="20577"/>
        <pc:sldMkLst>
          <pc:docMk/>
          <pc:sldMk cId="444127457" sldId="268"/>
        </pc:sldMkLst>
        <pc:spChg chg="mod">
          <ac:chgData name="Mark Cooper" userId="25ccc85c-bf17-4ce1-9094-ce21bfba36e9" providerId="ADAL" clId="{5D1017DE-8827-4AEA-8113-30CA40DC89C1}" dt="2026-04-20T09:19:54.890" v="1" actId="20577"/>
          <ac:spMkLst>
            <pc:docMk/>
            <pc:sldMk cId="444127457" sldId="268"/>
            <ac:spMk id="2" creationId="{C7DD9569-0F84-5174-81C2-9F1BB099F5B1}"/>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6640A9-9D26-4380-A3FD-85E3AED4359F}"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en-US"/>
        </a:p>
      </dgm:t>
    </dgm:pt>
    <dgm:pt modelId="{C13011C0-97B9-4F3A-9B49-8E35B363F720}">
      <dgm:prSet/>
      <dgm:spPr/>
      <dgm:t>
        <a:bodyPr/>
        <a:lstStyle/>
        <a:p>
          <a:r>
            <a:rPr lang="en-GB" dirty="0"/>
            <a:t>Children in Year 6 will be taking the Key Stage 2 Tests in May 2026. They provide information about how your child is progressing and how they compare to children of the same age nationally. They provide a ‘snapshot’ of your child’s learning, progress and attainment at the end of KS2. These tests are both set and marked externally.</a:t>
          </a:r>
          <a:endParaRPr lang="en-US" dirty="0"/>
        </a:p>
      </dgm:t>
    </dgm:pt>
    <dgm:pt modelId="{85813508-4918-438C-85C6-538C24AD7B7E}" type="parTrans" cxnId="{9B9BF685-2C1B-4964-904F-F5EFF3838E4A}">
      <dgm:prSet/>
      <dgm:spPr/>
      <dgm:t>
        <a:bodyPr/>
        <a:lstStyle/>
        <a:p>
          <a:endParaRPr lang="en-US"/>
        </a:p>
      </dgm:t>
    </dgm:pt>
    <dgm:pt modelId="{EAD2323E-F293-4FB3-BADE-10E87755217F}" type="sibTrans" cxnId="{9B9BF685-2C1B-4964-904F-F5EFF3838E4A}">
      <dgm:prSet/>
      <dgm:spPr/>
      <dgm:t>
        <a:bodyPr/>
        <a:lstStyle/>
        <a:p>
          <a:endParaRPr lang="en-US"/>
        </a:p>
      </dgm:t>
    </dgm:pt>
    <dgm:pt modelId="{EDE3AA4E-3512-401A-982F-0586CFDB60D3}">
      <dgm:prSet/>
      <dgm:spPr>
        <a:solidFill>
          <a:schemeClr val="accent2">
            <a:lumMod val="20000"/>
            <a:lumOff val="80000"/>
          </a:schemeClr>
        </a:solidFill>
      </dgm:spPr>
      <dgm:t>
        <a:bodyPr/>
        <a:lstStyle/>
        <a:p>
          <a:r>
            <a:rPr lang="en-GB" dirty="0">
              <a:solidFill>
                <a:srgbClr val="002060"/>
              </a:solidFill>
            </a:rPr>
            <a:t>The tests are not qualifications and don’t affect your child’s future options in school. However, they do help to develop key skills which provide an important foundation for secondary school.</a:t>
          </a:r>
          <a:endParaRPr lang="en-US" dirty="0">
            <a:solidFill>
              <a:srgbClr val="002060"/>
            </a:solidFill>
          </a:endParaRPr>
        </a:p>
      </dgm:t>
    </dgm:pt>
    <dgm:pt modelId="{DF4F40F5-ABD8-4063-A23D-876C526F397C}" type="parTrans" cxnId="{782C2531-EDA5-4F32-9519-5AFFDB63D9C1}">
      <dgm:prSet/>
      <dgm:spPr/>
      <dgm:t>
        <a:bodyPr/>
        <a:lstStyle/>
        <a:p>
          <a:endParaRPr lang="en-US"/>
        </a:p>
      </dgm:t>
    </dgm:pt>
    <dgm:pt modelId="{A9057CF1-27F2-4CDF-9AE6-FECD2E019950}" type="sibTrans" cxnId="{782C2531-EDA5-4F32-9519-5AFFDB63D9C1}">
      <dgm:prSet/>
      <dgm:spPr/>
      <dgm:t>
        <a:bodyPr/>
        <a:lstStyle/>
        <a:p>
          <a:endParaRPr lang="en-US"/>
        </a:p>
      </dgm:t>
    </dgm:pt>
    <dgm:pt modelId="{285E5DE3-0AF7-4A32-A5E6-BF92FEBE0EF1}" type="pres">
      <dgm:prSet presAssocID="{C06640A9-9D26-4380-A3FD-85E3AED4359F}" presName="linear" presStyleCnt="0">
        <dgm:presLayoutVars>
          <dgm:animLvl val="lvl"/>
          <dgm:resizeHandles val="exact"/>
        </dgm:presLayoutVars>
      </dgm:prSet>
      <dgm:spPr/>
    </dgm:pt>
    <dgm:pt modelId="{520D759B-41D4-40B0-AFB7-8DF39DE26AD6}" type="pres">
      <dgm:prSet presAssocID="{C13011C0-97B9-4F3A-9B49-8E35B363F720}" presName="parentText" presStyleLbl="node1" presStyleIdx="0" presStyleCnt="2" custLinFactNeighborX="1170" custLinFactNeighborY="23821">
        <dgm:presLayoutVars>
          <dgm:chMax val="0"/>
          <dgm:bulletEnabled val="1"/>
        </dgm:presLayoutVars>
      </dgm:prSet>
      <dgm:spPr/>
    </dgm:pt>
    <dgm:pt modelId="{E8B85758-38C8-4A79-A0CE-72C5CE4D4DCD}" type="pres">
      <dgm:prSet presAssocID="{EAD2323E-F293-4FB3-BADE-10E87755217F}" presName="spacer" presStyleCnt="0"/>
      <dgm:spPr/>
    </dgm:pt>
    <dgm:pt modelId="{D24C032E-D4BB-427B-B177-8938A6B8F931}" type="pres">
      <dgm:prSet presAssocID="{EDE3AA4E-3512-401A-982F-0586CFDB60D3}" presName="parentText" presStyleLbl="node1" presStyleIdx="1" presStyleCnt="2">
        <dgm:presLayoutVars>
          <dgm:chMax val="0"/>
          <dgm:bulletEnabled val="1"/>
        </dgm:presLayoutVars>
      </dgm:prSet>
      <dgm:spPr/>
    </dgm:pt>
  </dgm:ptLst>
  <dgm:cxnLst>
    <dgm:cxn modelId="{782C2531-EDA5-4F32-9519-5AFFDB63D9C1}" srcId="{C06640A9-9D26-4380-A3FD-85E3AED4359F}" destId="{EDE3AA4E-3512-401A-982F-0586CFDB60D3}" srcOrd="1" destOrd="0" parTransId="{DF4F40F5-ABD8-4063-A23D-876C526F397C}" sibTransId="{A9057CF1-27F2-4CDF-9AE6-FECD2E019950}"/>
    <dgm:cxn modelId="{ADAC1270-B132-4F15-B792-B7F599A72CE5}" type="presOf" srcId="{C06640A9-9D26-4380-A3FD-85E3AED4359F}" destId="{285E5DE3-0AF7-4A32-A5E6-BF92FEBE0EF1}" srcOrd="0" destOrd="0" presId="urn:microsoft.com/office/officeart/2005/8/layout/vList2"/>
    <dgm:cxn modelId="{9B9BF685-2C1B-4964-904F-F5EFF3838E4A}" srcId="{C06640A9-9D26-4380-A3FD-85E3AED4359F}" destId="{C13011C0-97B9-4F3A-9B49-8E35B363F720}" srcOrd="0" destOrd="0" parTransId="{85813508-4918-438C-85C6-538C24AD7B7E}" sibTransId="{EAD2323E-F293-4FB3-BADE-10E87755217F}"/>
    <dgm:cxn modelId="{12F0CFA0-BBFF-45D6-8007-2C8FCA386653}" type="presOf" srcId="{EDE3AA4E-3512-401A-982F-0586CFDB60D3}" destId="{D24C032E-D4BB-427B-B177-8938A6B8F931}" srcOrd="0" destOrd="0" presId="urn:microsoft.com/office/officeart/2005/8/layout/vList2"/>
    <dgm:cxn modelId="{8D3DAFE5-BA3C-44C1-928E-ECEE265CEA24}" type="presOf" srcId="{C13011C0-97B9-4F3A-9B49-8E35B363F720}" destId="{520D759B-41D4-40B0-AFB7-8DF39DE26AD6}" srcOrd="0" destOrd="0" presId="urn:microsoft.com/office/officeart/2005/8/layout/vList2"/>
    <dgm:cxn modelId="{B0017887-4F0A-491D-9AF2-19AD68461080}" type="presParOf" srcId="{285E5DE3-0AF7-4A32-A5E6-BF92FEBE0EF1}" destId="{520D759B-41D4-40B0-AFB7-8DF39DE26AD6}" srcOrd="0" destOrd="0" presId="urn:microsoft.com/office/officeart/2005/8/layout/vList2"/>
    <dgm:cxn modelId="{B6A7C487-54E0-44DC-9501-04A03595C34D}" type="presParOf" srcId="{285E5DE3-0AF7-4A32-A5E6-BF92FEBE0EF1}" destId="{E8B85758-38C8-4A79-A0CE-72C5CE4D4DCD}" srcOrd="1" destOrd="0" presId="urn:microsoft.com/office/officeart/2005/8/layout/vList2"/>
    <dgm:cxn modelId="{E24B5647-1466-48E0-94F7-245BB80AAE89}" type="presParOf" srcId="{285E5DE3-0AF7-4A32-A5E6-BF92FEBE0EF1}" destId="{D24C032E-D4BB-427B-B177-8938A6B8F931}"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D50A95B-4F03-407B-920A-9DB7651A6ADA}"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D6203C48-376C-4695-AEC6-75E0A03FC8F0}">
      <dgm:prSet/>
      <dgm:spPr/>
      <dgm:t>
        <a:bodyPr/>
        <a:lstStyle/>
        <a:p>
          <a:r>
            <a:rPr lang="en-GB" b="1" u="sng"/>
            <a:t>The Reading Test</a:t>
          </a:r>
          <a:endParaRPr lang="en-US"/>
        </a:p>
      </dgm:t>
    </dgm:pt>
    <dgm:pt modelId="{35FC91A1-2F20-426F-BE5A-A043D115D698}" type="parTrans" cxnId="{DBC1EF29-39BF-4A50-9713-4F7D971BB72A}">
      <dgm:prSet/>
      <dgm:spPr/>
      <dgm:t>
        <a:bodyPr/>
        <a:lstStyle/>
        <a:p>
          <a:endParaRPr lang="en-US"/>
        </a:p>
      </dgm:t>
    </dgm:pt>
    <dgm:pt modelId="{ADDD268D-B985-4CFF-8D05-33CB532F949B}" type="sibTrans" cxnId="{DBC1EF29-39BF-4A50-9713-4F7D971BB72A}">
      <dgm:prSet/>
      <dgm:spPr/>
      <dgm:t>
        <a:bodyPr/>
        <a:lstStyle/>
        <a:p>
          <a:endParaRPr lang="en-US"/>
        </a:p>
      </dgm:t>
    </dgm:pt>
    <dgm:pt modelId="{592742CF-2753-44A4-BBF0-429C887E66F9}">
      <dgm:prSet/>
      <dgm:spPr/>
      <dgm:t>
        <a:bodyPr/>
        <a:lstStyle/>
        <a:p>
          <a:r>
            <a:rPr lang="en-GB"/>
            <a:t>Three passages of text which get progressively more difficult</a:t>
          </a:r>
          <a:endParaRPr lang="en-US"/>
        </a:p>
      </dgm:t>
    </dgm:pt>
    <dgm:pt modelId="{D9A4C0D8-7938-47C9-BA37-8C89B93004AE}" type="parTrans" cxnId="{54ED39DC-AAA1-4ED7-ADA1-87B8BAB5D904}">
      <dgm:prSet/>
      <dgm:spPr/>
      <dgm:t>
        <a:bodyPr/>
        <a:lstStyle/>
        <a:p>
          <a:endParaRPr lang="en-US"/>
        </a:p>
      </dgm:t>
    </dgm:pt>
    <dgm:pt modelId="{A2E000E6-D4A5-4D1D-83FA-C1BA34562D25}" type="sibTrans" cxnId="{54ED39DC-AAA1-4ED7-ADA1-87B8BAB5D904}">
      <dgm:prSet/>
      <dgm:spPr/>
      <dgm:t>
        <a:bodyPr/>
        <a:lstStyle/>
        <a:p>
          <a:endParaRPr lang="en-US"/>
        </a:p>
      </dgm:t>
    </dgm:pt>
    <dgm:pt modelId="{5A5B2B86-6BBE-4310-972D-07D7BFA60C50}">
      <dgm:prSet/>
      <dgm:spPr/>
      <dgm:t>
        <a:bodyPr/>
        <a:lstStyle/>
        <a:p>
          <a:r>
            <a:rPr lang="en-GB"/>
            <a:t>A total of 50 marks</a:t>
          </a:r>
          <a:endParaRPr lang="en-US"/>
        </a:p>
      </dgm:t>
    </dgm:pt>
    <dgm:pt modelId="{80254C44-3CD2-467B-A79E-5E6DAC50EAE8}" type="parTrans" cxnId="{11804F43-64A3-403B-880C-AAD9F184E039}">
      <dgm:prSet/>
      <dgm:spPr/>
      <dgm:t>
        <a:bodyPr/>
        <a:lstStyle/>
        <a:p>
          <a:endParaRPr lang="en-US"/>
        </a:p>
      </dgm:t>
    </dgm:pt>
    <dgm:pt modelId="{C86DC47D-2197-4AFD-B08A-A1164D853E27}" type="sibTrans" cxnId="{11804F43-64A3-403B-880C-AAD9F184E039}">
      <dgm:prSet/>
      <dgm:spPr/>
      <dgm:t>
        <a:bodyPr/>
        <a:lstStyle/>
        <a:p>
          <a:endParaRPr lang="en-US"/>
        </a:p>
      </dgm:t>
    </dgm:pt>
    <dgm:pt modelId="{29BF13C1-7E17-472C-8517-5270ED49FD30}">
      <dgm:prSet/>
      <dgm:spPr/>
      <dgm:t>
        <a:bodyPr/>
        <a:lstStyle/>
        <a:p>
          <a:r>
            <a:rPr lang="en-GB"/>
            <a:t>A variety of question types</a:t>
          </a:r>
          <a:endParaRPr lang="en-US"/>
        </a:p>
      </dgm:t>
    </dgm:pt>
    <dgm:pt modelId="{9FA3651B-1FFC-4AC9-A07C-43C37E5C93C6}" type="parTrans" cxnId="{7363B694-9F15-429B-A7BF-3874300DC977}">
      <dgm:prSet/>
      <dgm:spPr/>
      <dgm:t>
        <a:bodyPr/>
        <a:lstStyle/>
        <a:p>
          <a:endParaRPr lang="en-US"/>
        </a:p>
      </dgm:t>
    </dgm:pt>
    <dgm:pt modelId="{4E8F37C8-E835-4CAF-AFF3-DD4CE315343F}" type="sibTrans" cxnId="{7363B694-9F15-429B-A7BF-3874300DC977}">
      <dgm:prSet/>
      <dgm:spPr/>
      <dgm:t>
        <a:bodyPr/>
        <a:lstStyle/>
        <a:p>
          <a:endParaRPr lang="en-US"/>
        </a:p>
      </dgm:t>
    </dgm:pt>
    <dgm:pt modelId="{7912D03C-2C67-4D8C-AA64-103EF077F8CD}" type="pres">
      <dgm:prSet presAssocID="{CD50A95B-4F03-407B-920A-9DB7651A6ADA}" presName="linear" presStyleCnt="0">
        <dgm:presLayoutVars>
          <dgm:animLvl val="lvl"/>
          <dgm:resizeHandles val="exact"/>
        </dgm:presLayoutVars>
      </dgm:prSet>
      <dgm:spPr/>
    </dgm:pt>
    <dgm:pt modelId="{6F37A31F-BB75-430A-845D-5F06DA8E2390}" type="pres">
      <dgm:prSet presAssocID="{D6203C48-376C-4695-AEC6-75E0A03FC8F0}" presName="parentText" presStyleLbl="node1" presStyleIdx="0" presStyleCnt="4">
        <dgm:presLayoutVars>
          <dgm:chMax val="0"/>
          <dgm:bulletEnabled val="1"/>
        </dgm:presLayoutVars>
      </dgm:prSet>
      <dgm:spPr/>
    </dgm:pt>
    <dgm:pt modelId="{5003AD80-D84B-4692-938F-A9C77124E1DD}" type="pres">
      <dgm:prSet presAssocID="{ADDD268D-B985-4CFF-8D05-33CB532F949B}" presName="spacer" presStyleCnt="0"/>
      <dgm:spPr/>
    </dgm:pt>
    <dgm:pt modelId="{1620D0EC-357F-40FA-9F2F-9DEFC5113FE5}" type="pres">
      <dgm:prSet presAssocID="{592742CF-2753-44A4-BBF0-429C887E66F9}" presName="parentText" presStyleLbl="node1" presStyleIdx="1" presStyleCnt="4">
        <dgm:presLayoutVars>
          <dgm:chMax val="0"/>
          <dgm:bulletEnabled val="1"/>
        </dgm:presLayoutVars>
      </dgm:prSet>
      <dgm:spPr/>
    </dgm:pt>
    <dgm:pt modelId="{3991BFF0-1539-45F1-8AEF-480631D1D4BA}" type="pres">
      <dgm:prSet presAssocID="{A2E000E6-D4A5-4D1D-83FA-C1BA34562D25}" presName="spacer" presStyleCnt="0"/>
      <dgm:spPr/>
    </dgm:pt>
    <dgm:pt modelId="{3069951C-3F8C-4408-A178-AC311CB6ABC8}" type="pres">
      <dgm:prSet presAssocID="{5A5B2B86-6BBE-4310-972D-07D7BFA60C50}" presName="parentText" presStyleLbl="node1" presStyleIdx="2" presStyleCnt="4">
        <dgm:presLayoutVars>
          <dgm:chMax val="0"/>
          <dgm:bulletEnabled val="1"/>
        </dgm:presLayoutVars>
      </dgm:prSet>
      <dgm:spPr/>
    </dgm:pt>
    <dgm:pt modelId="{A02928D7-3425-4BF3-9064-9C0392C0232E}" type="pres">
      <dgm:prSet presAssocID="{C86DC47D-2197-4AFD-B08A-A1164D853E27}" presName="spacer" presStyleCnt="0"/>
      <dgm:spPr/>
    </dgm:pt>
    <dgm:pt modelId="{70CAD829-9DE4-4788-9853-0342F432E3C2}" type="pres">
      <dgm:prSet presAssocID="{29BF13C1-7E17-472C-8517-5270ED49FD30}" presName="parentText" presStyleLbl="node1" presStyleIdx="3" presStyleCnt="4">
        <dgm:presLayoutVars>
          <dgm:chMax val="0"/>
          <dgm:bulletEnabled val="1"/>
        </dgm:presLayoutVars>
      </dgm:prSet>
      <dgm:spPr/>
    </dgm:pt>
  </dgm:ptLst>
  <dgm:cxnLst>
    <dgm:cxn modelId="{DBC1EF29-39BF-4A50-9713-4F7D971BB72A}" srcId="{CD50A95B-4F03-407B-920A-9DB7651A6ADA}" destId="{D6203C48-376C-4695-AEC6-75E0A03FC8F0}" srcOrd="0" destOrd="0" parTransId="{35FC91A1-2F20-426F-BE5A-A043D115D698}" sibTransId="{ADDD268D-B985-4CFF-8D05-33CB532F949B}"/>
    <dgm:cxn modelId="{48E47B2E-A43F-423C-9FF6-55313A4B039D}" type="presOf" srcId="{D6203C48-376C-4695-AEC6-75E0A03FC8F0}" destId="{6F37A31F-BB75-430A-845D-5F06DA8E2390}" srcOrd="0" destOrd="0" presId="urn:microsoft.com/office/officeart/2005/8/layout/vList2"/>
    <dgm:cxn modelId="{11804F43-64A3-403B-880C-AAD9F184E039}" srcId="{CD50A95B-4F03-407B-920A-9DB7651A6ADA}" destId="{5A5B2B86-6BBE-4310-972D-07D7BFA60C50}" srcOrd="2" destOrd="0" parTransId="{80254C44-3CD2-467B-A79E-5E6DAC50EAE8}" sibTransId="{C86DC47D-2197-4AFD-B08A-A1164D853E27}"/>
    <dgm:cxn modelId="{6028186A-EDD2-4F4C-A496-5A3A8713C44C}" type="presOf" srcId="{5A5B2B86-6BBE-4310-972D-07D7BFA60C50}" destId="{3069951C-3F8C-4408-A178-AC311CB6ABC8}" srcOrd="0" destOrd="0" presId="urn:microsoft.com/office/officeart/2005/8/layout/vList2"/>
    <dgm:cxn modelId="{B634BA71-149D-4DDC-A9B8-B407FC2AF13E}" type="presOf" srcId="{CD50A95B-4F03-407B-920A-9DB7651A6ADA}" destId="{7912D03C-2C67-4D8C-AA64-103EF077F8CD}" srcOrd="0" destOrd="0" presId="urn:microsoft.com/office/officeart/2005/8/layout/vList2"/>
    <dgm:cxn modelId="{7363B694-9F15-429B-A7BF-3874300DC977}" srcId="{CD50A95B-4F03-407B-920A-9DB7651A6ADA}" destId="{29BF13C1-7E17-472C-8517-5270ED49FD30}" srcOrd="3" destOrd="0" parTransId="{9FA3651B-1FFC-4AC9-A07C-43C37E5C93C6}" sibTransId="{4E8F37C8-E835-4CAF-AFF3-DD4CE315343F}"/>
    <dgm:cxn modelId="{E93F36C4-85ED-4D93-8852-39D62FB94F80}" type="presOf" srcId="{29BF13C1-7E17-472C-8517-5270ED49FD30}" destId="{70CAD829-9DE4-4788-9853-0342F432E3C2}" srcOrd="0" destOrd="0" presId="urn:microsoft.com/office/officeart/2005/8/layout/vList2"/>
    <dgm:cxn modelId="{54ED39DC-AAA1-4ED7-ADA1-87B8BAB5D904}" srcId="{CD50A95B-4F03-407B-920A-9DB7651A6ADA}" destId="{592742CF-2753-44A4-BBF0-429C887E66F9}" srcOrd="1" destOrd="0" parTransId="{D9A4C0D8-7938-47C9-BA37-8C89B93004AE}" sibTransId="{A2E000E6-D4A5-4D1D-83FA-C1BA34562D25}"/>
    <dgm:cxn modelId="{163DA3FC-C7BF-41C6-B21E-1E758D109F63}" type="presOf" srcId="{592742CF-2753-44A4-BBF0-429C887E66F9}" destId="{1620D0EC-357F-40FA-9F2F-9DEFC5113FE5}" srcOrd="0" destOrd="0" presId="urn:microsoft.com/office/officeart/2005/8/layout/vList2"/>
    <dgm:cxn modelId="{E7227C5C-C650-4DEE-B1F1-300396C4609E}" type="presParOf" srcId="{7912D03C-2C67-4D8C-AA64-103EF077F8CD}" destId="{6F37A31F-BB75-430A-845D-5F06DA8E2390}" srcOrd="0" destOrd="0" presId="urn:microsoft.com/office/officeart/2005/8/layout/vList2"/>
    <dgm:cxn modelId="{F9564B18-6486-4305-A2CD-79662D8B399D}" type="presParOf" srcId="{7912D03C-2C67-4D8C-AA64-103EF077F8CD}" destId="{5003AD80-D84B-4692-938F-A9C77124E1DD}" srcOrd="1" destOrd="0" presId="urn:microsoft.com/office/officeart/2005/8/layout/vList2"/>
    <dgm:cxn modelId="{F9C68675-3D0D-45C8-BAE4-7A5D3FDF1BBD}" type="presParOf" srcId="{7912D03C-2C67-4D8C-AA64-103EF077F8CD}" destId="{1620D0EC-357F-40FA-9F2F-9DEFC5113FE5}" srcOrd="2" destOrd="0" presId="urn:microsoft.com/office/officeart/2005/8/layout/vList2"/>
    <dgm:cxn modelId="{9A227433-256B-47B9-92BB-A725F2B91E39}" type="presParOf" srcId="{7912D03C-2C67-4D8C-AA64-103EF077F8CD}" destId="{3991BFF0-1539-45F1-8AEF-480631D1D4BA}" srcOrd="3" destOrd="0" presId="urn:microsoft.com/office/officeart/2005/8/layout/vList2"/>
    <dgm:cxn modelId="{18F00183-464A-4442-ADA4-021565123A8D}" type="presParOf" srcId="{7912D03C-2C67-4D8C-AA64-103EF077F8CD}" destId="{3069951C-3F8C-4408-A178-AC311CB6ABC8}" srcOrd="4" destOrd="0" presId="urn:microsoft.com/office/officeart/2005/8/layout/vList2"/>
    <dgm:cxn modelId="{A7022F0A-D31C-41AB-B11F-132D3F1FFE75}" type="presParOf" srcId="{7912D03C-2C67-4D8C-AA64-103EF077F8CD}" destId="{A02928D7-3425-4BF3-9064-9C0392C0232E}" srcOrd="5" destOrd="0" presId="urn:microsoft.com/office/officeart/2005/8/layout/vList2"/>
    <dgm:cxn modelId="{229C7E92-6FF9-4EE6-B625-FD9AAE9D03D4}" type="presParOf" srcId="{7912D03C-2C67-4D8C-AA64-103EF077F8CD}" destId="{70CAD829-9DE4-4788-9853-0342F432E3C2}"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D759B-41D4-40B0-AFB7-8DF39DE26AD6}">
      <dsp:nvSpPr>
        <dsp:cNvPr id="0" name=""/>
        <dsp:cNvSpPr/>
      </dsp:nvSpPr>
      <dsp:spPr>
        <a:xfrm>
          <a:off x="0" y="100214"/>
          <a:ext cx="7248003" cy="2368080"/>
        </a:xfrm>
        <a:prstGeom prst="roundRect">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t>Children in Year 6 will be taking the Key Stage 2 Tests in May 2026. They provide information about how your child is progressing and how they compare to children of the same age nationally. They provide a ‘snapshot’ of your child’s learning, progress and attainment at the end of KS2. These tests are both set and marked externally.</a:t>
          </a:r>
          <a:endParaRPr lang="en-US" sz="2300" kern="1200" dirty="0"/>
        </a:p>
      </dsp:txBody>
      <dsp:txXfrm>
        <a:off x="115600" y="215814"/>
        <a:ext cx="7016803" cy="2136880"/>
      </dsp:txXfrm>
    </dsp:sp>
    <dsp:sp modelId="{D24C032E-D4BB-427B-B177-8938A6B8F931}">
      <dsp:nvSpPr>
        <dsp:cNvPr id="0" name=""/>
        <dsp:cNvSpPr/>
      </dsp:nvSpPr>
      <dsp:spPr>
        <a:xfrm>
          <a:off x="0" y="2518755"/>
          <a:ext cx="7248003" cy="2368080"/>
        </a:xfrm>
        <a:prstGeom prst="roundRect">
          <a:avLst/>
        </a:prstGeom>
        <a:solidFill>
          <a:schemeClr val="accent2">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dirty="0">
              <a:solidFill>
                <a:srgbClr val="002060"/>
              </a:solidFill>
            </a:rPr>
            <a:t>The tests are not qualifications and don’t affect your child’s future options in school. However, they do help to develop key skills which provide an important foundation for secondary school.</a:t>
          </a:r>
          <a:endParaRPr lang="en-US" sz="2300" kern="1200" dirty="0">
            <a:solidFill>
              <a:srgbClr val="002060"/>
            </a:solidFill>
          </a:endParaRPr>
        </a:p>
      </dsp:txBody>
      <dsp:txXfrm>
        <a:off x="115600" y="2634355"/>
        <a:ext cx="7016803" cy="213688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F37A31F-BB75-430A-845D-5F06DA8E2390}">
      <dsp:nvSpPr>
        <dsp:cNvPr id="0" name=""/>
        <dsp:cNvSpPr/>
      </dsp:nvSpPr>
      <dsp:spPr>
        <a:xfrm>
          <a:off x="0" y="248951"/>
          <a:ext cx="4047928" cy="91367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b="1" u="sng" kern="1200"/>
            <a:t>The Reading Test</a:t>
          </a:r>
          <a:endParaRPr lang="en-US" sz="2300" kern="1200"/>
        </a:p>
      </dsp:txBody>
      <dsp:txXfrm>
        <a:off x="44602" y="293553"/>
        <a:ext cx="3958724" cy="824474"/>
      </dsp:txXfrm>
    </dsp:sp>
    <dsp:sp modelId="{1620D0EC-357F-40FA-9F2F-9DEFC5113FE5}">
      <dsp:nvSpPr>
        <dsp:cNvPr id="0" name=""/>
        <dsp:cNvSpPr/>
      </dsp:nvSpPr>
      <dsp:spPr>
        <a:xfrm>
          <a:off x="0" y="1228870"/>
          <a:ext cx="4047928" cy="91367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Three passages of text which get progressively more difficult</a:t>
          </a:r>
          <a:endParaRPr lang="en-US" sz="2300" kern="1200"/>
        </a:p>
      </dsp:txBody>
      <dsp:txXfrm>
        <a:off x="44602" y="1273472"/>
        <a:ext cx="3958724" cy="824474"/>
      </dsp:txXfrm>
    </dsp:sp>
    <dsp:sp modelId="{3069951C-3F8C-4408-A178-AC311CB6ABC8}">
      <dsp:nvSpPr>
        <dsp:cNvPr id="0" name=""/>
        <dsp:cNvSpPr/>
      </dsp:nvSpPr>
      <dsp:spPr>
        <a:xfrm>
          <a:off x="0" y="2208789"/>
          <a:ext cx="4047928" cy="91367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A total of 50 marks</a:t>
          </a:r>
          <a:endParaRPr lang="en-US" sz="2300" kern="1200"/>
        </a:p>
      </dsp:txBody>
      <dsp:txXfrm>
        <a:off x="44602" y="2253391"/>
        <a:ext cx="3958724" cy="824474"/>
      </dsp:txXfrm>
    </dsp:sp>
    <dsp:sp modelId="{70CAD829-9DE4-4788-9853-0342F432E3C2}">
      <dsp:nvSpPr>
        <dsp:cNvPr id="0" name=""/>
        <dsp:cNvSpPr/>
      </dsp:nvSpPr>
      <dsp:spPr>
        <a:xfrm>
          <a:off x="0" y="3188707"/>
          <a:ext cx="4047928" cy="913678"/>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l" defTabSz="1022350">
            <a:lnSpc>
              <a:spcPct val="90000"/>
            </a:lnSpc>
            <a:spcBef>
              <a:spcPct val="0"/>
            </a:spcBef>
            <a:spcAft>
              <a:spcPct val="35000"/>
            </a:spcAft>
            <a:buNone/>
          </a:pPr>
          <a:r>
            <a:rPr lang="en-GB" sz="2300" kern="1200"/>
            <a:t>A variety of question types</a:t>
          </a:r>
          <a:endParaRPr lang="en-US" sz="2300" kern="1200"/>
        </a:p>
      </dsp:txBody>
      <dsp:txXfrm>
        <a:off x="44602" y="3233309"/>
        <a:ext cx="3958724" cy="824474"/>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884EA3F7-0659-45CC-9AF4-378B77A2AE93}" type="datetimeFigureOut">
              <a:rPr lang="en-GB" smtClean="0"/>
              <a:t>20/04/2026</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D85950A-C09E-4632-B2B7-ED8E173A498F}" type="slidenum">
              <a:rPr lang="en-GB" smtClean="0"/>
              <a:t>‹#›</a:t>
            </a:fld>
            <a:endParaRPr lang="en-GB"/>
          </a:p>
        </p:txBody>
      </p:sp>
    </p:spTree>
    <p:extLst>
      <p:ext uri="{BB962C8B-B14F-4D97-AF65-F5344CB8AC3E}">
        <p14:creationId xmlns:p14="http://schemas.microsoft.com/office/powerpoint/2010/main" val="595781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41986" name="Rectangle 7"/>
          <p:cNvSpPr>
            <a:spLocks noGrp="1" noChangeArrowheads="1"/>
          </p:cNvSpPr>
          <p:nvPr>
            <p:ph type="sldNum" sz="quarter"/>
          </p:nvPr>
        </p:nvSpPr>
        <p:spPr>
          <a:noFill/>
        </p:spPr>
        <p:txBody>
          <a:bodyPr/>
          <a:lstStyle>
            <a:lvl1pPr eaLnBrk="0" hangingPunct="0">
              <a:spcBef>
                <a:spcPct val="30000"/>
              </a:spcBef>
              <a:tabLst>
                <a:tab pos="723900" algn="l"/>
                <a:tab pos="1447800" algn="l"/>
                <a:tab pos="2171700" algn="l"/>
                <a:tab pos="2895600" algn="l"/>
              </a:tabLst>
              <a:defRPr sz="1200">
                <a:solidFill>
                  <a:srgbClr val="000000"/>
                </a:solidFill>
                <a:latin typeface="Times New Roman" pitchFamily="18" charset="0"/>
              </a:defRPr>
            </a:lvl1pPr>
            <a:lvl2pPr marL="742950" indent="-285750" eaLnBrk="0" hangingPunct="0">
              <a:spcBef>
                <a:spcPct val="30000"/>
              </a:spcBef>
              <a:tabLst>
                <a:tab pos="723900" algn="l"/>
                <a:tab pos="1447800" algn="l"/>
                <a:tab pos="2171700" algn="l"/>
                <a:tab pos="2895600" algn="l"/>
              </a:tabLst>
              <a:defRPr sz="1200">
                <a:solidFill>
                  <a:srgbClr val="000000"/>
                </a:solidFill>
                <a:latin typeface="Times New Roman" pitchFamily="18" charset="0"/>
              </a:defRPr>
            </a:lvl2pPr>
            <a:lvl3pPr marL="1143000" indent="-228600" eaLnBrk="0" hangingPunct="0">
              <a:spcBef>
                <a:spcPct val="30000"/>
              </a:spcBef>
              <a:tabLst>
                <a:tab pos="723900" algn="l"/>
                <a:tab pos="1447800" algn="l"/>
                <a:tab pos="2171700" algn="l"/>
                <a:tab pos="2895600" algn="l"/>
              </a:tabLst>
              <a:defRPr sz="1200">
                <a:solidFill>
                  <a:srgbClr val="000000"/>
                </a:solidFill>
                <a:latin typeface="Times New Roman" pitchFamily="18" charset="0"/>
              </a:defRPr>
            </a:lvl3pPr>
            <a:lvl4pPr marL="1600200" indent="-228600" eaLnBrk="0" hangingPunct="0">
              <a:spcBef>
                <a:spcPct val="30000"/>
              </a:spcBef>
              <a:tabLst>
                <a:tab pos="723900" algn="l"/>
                <a:tab pos="1447800" algn="l"/>
                <a:tab pos="2171700" algn="l"/>
                <a:tab pos="2895600" algn="l"/>
              </a:tabLst>
              <a:defRPr sz="1200">
                <a:solidFill>
                  <a:srgbClr val="000000"/>
                </a:solidFill>
                <a:latin typeface="Times New Roman" pitchFamily="18" charset="0"/>
              </a:defRPr>
            </a:lvl4pPr>
            <a:lvl5pPr marL="2057400" indent="-228600" eaLnBrk="0" hangingPunct="0">
              <a:spcBef>
                <a:spcPct val="30000"/>
              </a:spcBef>
              <a:tabLst>
                <a:tab pos="723900" algn="l"/>
                <a:tab pos="1447800" algn="l"/>
                <a:tab pos="2171700" algn="l"/>
                <a:tab pos="28956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3900" algn="l"/>
                <a:tab pos="1447800" algn="l"/>
                <a:tab pos="2171700" algn="l"/>
                <a:tab pos="28956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3900" algn="l"/>
                <a:tab pos="1447800" algn="l"/>
                <a:tab pos="2171700" algn="l"/>
                <a:tab pos="28956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3900" algn="l"/>
                <a:tab pos="1447800" algn="l"/>
                <a:tab pos="2171700" algn="l"/>
                <a:tab pos="28956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3900" algn="l"/>
                <a:tab pos="1447800" algn="l"/>
                <a:tab pos="2171700" algn="l"/>
                <a:tab pos="2895600" algn="l"/>
              </a:tabLst>
              <a:defRPr sz="1200">
                <a:solidFill>
                  <a:srgbClr val="000000"/>
                </a:solidFill>
                <a:latin typeface="Times New Roman" pitchFamily="18" charset="0"/>
              </a:defRPr>
            </a:lvl9pPr>
          </a:lstStyle>
          <a:p>
            <a:pPr eaLnBrk="1" hangingPunct="1">
              <a:spcBef>
                <a:spcPct val="0"/>
              </a:spcBef>
            </a:pPr>
            <a:fld id="{D885FDE1-1C5C-470A-B1CF-41CED50FEF4A}" type="slidenum">
              <a:rPr lang="en-GB" altLang="en-US" smtClean="0"/>
              <a:pPr eaLnBrk="1" hangingPunct="1">
                <a:spcBef>
                  <a:spcPct val="0"/>
                </a:spcBef>
              </a:pPr>
              <a:t>3</a:t>
            </a:fld>
            <a:endParaRPr lang="en-GB" altLang="en-US"/>
          </a:p>
        </p:txBody>
      </p:sp>
      <p:sp>
        <p:nvSpPr>
          <p:cNvPr id="41987" name="Rectangle 1"/>
          <p:cNvSpPr>
            <a:spLocks noGrp="1" noRot="1" noChangeAspect="1" noChangeArrowheads="1" noTextEdit="1"/>
          </p:cNvSpPr>
          <p:nvPr>
            <p:ph type="sldImg"/>
          </p:nvPr>
        </p:nvSpPr>
        <p:spPr>
          <a:xfrm>
            <a:off x="1143000" y="685800"/>
            <a:ext cx="4573588" cy="3430588"/>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41988" name="Rectangle 2"/>
          <p:cNvSpPr>
            <a:spLocks noGrp="1" noChangeArrowheads="1"/>
          </p:cNvSpPr>
          <p:nvPr>
            <p:ph type="body" idx="1"/>
          </p:nvPr>
        </p:nvSpPr>
        <p:spPr>
          <a:xfrm>
            <a:off x="685480" y="4344607"/>
            <a:ext cx="5488643" cy="4113556"/>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50178" name="Rectangle 7"/>
          <p:cNvSpPr>
            <a:spLocks noGrp="1" noChangeArrowheads="1"/>
          </p:cNvSpPr>
          <p:nvPr>
            <p:ph type="sldNum" sz="quarter"/>
          </p:nvPr>
        </p:nvSpPr>
        <p:spPr>
          <a:noFill/>
        </p:spPr>
        <p:txBody>
          <a:bodyPr/>
          <a:lstStyle>
            <a:lvl1pPr eaLnBrk="0" hangingPunct="0">
              <a:spcBef>
                <a:spcPct val="30000"/>
              </a:spcBef>
              <a:tabLst>
                <a:tab pos="723900" algn="l"/>
                <a:tab pos="1447800" algn="l"/>
                <a:tab pos="2171700" algn="l"/>
                <a:tab pos="2895600" algn="l"/>
              </a:tabLst>
              <a:defRPr sz="1200">
                <a:solidFill>
                  <a:srgbClr val="000000"/>
                </a:solidFill>
                <a:latin typeface="Times New Roman" pitchFamily="18" charset="0"/>
              </a:defRPr>
            </a:lvl1pPr>
            <a:lvl2pPr marL="742950" indent="-285750" eaLnBrk="0" hangingPunct="0">
              <a:spcBef>
                <a:spcPct val="30000"/>
              </a:spcBef>
              <a:tabLst>
                <a:tab pos="723900" algn="l"/>
                <a:tab pos="1447800" algn="l"/>
                <a:tab pos="2171700" algn="l"/>
                <a:tab pos="2895600" algn="l"/>
              </a:tabLst>
              <a:defRPr sz="1200">
                <a:solidFill>
                  <a:srgbClr val="000000"/>
                </a:solidFill>
                <a:latin typeface="Times New Roman" pitchFamily="18" charset="0"/>
              </a:defRPr>
            </a:lvl2pPr>
            <a:lvl3pPr marL="1143000" indent="-228600" eaLnBrk="0" hangingPunct="0">
              <a:spcBef>
                <a:spcPct val="30000"/>
              </a:spcBef>
              <a:tabLst>
                <a:tab pos="723900" algn="l"/>
                <a:tab pos="1447800" algn="l"/>
                <a:tab pos="2171700" algn="l"/>
                <a:tab pos="2895600" algn="l"/>
              </a:tabLst>
              <a:defRPr sz="1200">
                <a:solidFill>
                  <a:srgbClr val="000000"/>
                </a:solidFill>
                <a:latin typeface="Times New Roman" pitchFamily="18" charset="0"/>
              </a:defRPr>
            </a:lvl3pPr>
            <a:lvl4pPr marL="1600200" indent="-228600" eaLnBrk="0" hangingPunct="0">
              <a:spcBef>
                <a:spcPct val="30000"/>
              </a:spcBef>
              <a:tabLst>
                <a:tab pos="723900" algn="l"/>
                <a:tab pos="1447800" algn="l"/>
                <a:tab pos="2171700" algn="l"/>
                <a:tab pos="2895600" algn="l"/>
              </a:tabLst>
              <a:defRPr sz="1200">
                <a:solidFill>
                  <a:srgbClr val="000000"/>
                </a:solidFill>
                <a:latin typeface="Times New Roman" pitchFamily="18" charset="0"/>
              </a:defRPr>
            </a:lvl4pPr>
            <a:lvl5pPr marL="2057400" indent="-228600" eaLnBrk="0" hangingPunct="0">
              <a:spcBef>
                <a:spcPct val="30000"/>
              </a:spcBef>
              <a:tabLst>
                <a:tab pos="723900" algn="l"/>
                <a:tab pos="1447800" algn="l"/>
                <a:tab pos="2171700" algn="l"/>
                <a:tab pos="2895600" algn="l"/>
              </a:tabLst>
              <a:defRPr sz="1200">
                <a:solidFill>
                  <a:srgbClr val="000000"/>
                </a:solidFill>
                <a:latin typeface="Times New Roman" pitchFamily="18" charset="0"/>
              </a:defRPr>
            </a:lvl5pPr>
            <a:lvl6pPr marL="2514600" indent="-228600" defTabSz="449263" eaLnBrk="0" fontAlgn="base" hangingPunct="0">
              <a:spcBef>
                <a:spcPct val="30000"/>
              </a:spcBef>
              <a:spcAft>
                <a:spcPct val="0"/>
              </a:spcAft>
              <a:buClr>
                <a:srgbClr val="000000"/>
              </a:buClr>
              <a:buSzPct val="100000"/>
              <a:buFont typeface="Times New Roman" pitchFamily="18" charset="0"/>
              <a:tabLst>
                <a:tab pos="723900" algn="l"/>
                <a:tab pos="1447800" algn="l"/>
                <a:tab pos="2171700" algn="l"/>
                <a:tab pos="2895600" algn="l"/>
              </a:tabLst>
              <a:defRPr sz="1200">
                <a:solidFill>
                  <a:srgbClr val="000000"/>
                </a:solidFill>
                <a:latin typeface="Times New Roman" pitchFamily="18" charset="0"/>
              </a:defRPr>
            </a:lvl6pPr>
            <a:lvl7pPr marL="2971800" indent="-228600" defTabSz="449263" eaLnBrk="0" fontAlgn="base" hangingPunct="0">
              <a:spcBef>
                <a:spcPct val="30000"/>
              </a:spcBef>
              <a:spcAft>
                <a:spcPct val="0"/>
              </a:spcAft>
              <a:buClr>
                <a:srgbClr val="000000"/>
              </a:buClr>
              <a:buSzPct val="100000"/>
              <a:buFont typeface="Times New Roman" pitchFamily="18" charset="0"/>
              <a:tabLst>
                <a:tab pos="723900" algn="l"/>
                <a:tab pos="1447800" algn="l"/>
                <a:tab pos="2171700" algn="l"/>
                <a:tab pos="2895600" algn="l"/>
              </a:tabLst>
              <a:defRPr sz="1200">
                <a:solidFill>
                  <a:srgbClr val="000000"/>
                </a:solidFill>
                <a:latin typeface="Times New Roman" pitchFamily="18" charset="0"/>
              </a:defRPr>
            </a:lvl7pPr>
            <a:lvl8pPr marL="3429000" indent="-228600" defTabSz="449263" eaLnBrk="0" fontAlgn="base" hangingPunct="0">
              <a:spcBef>
                <a:spcPct val="30000"/>
              </a:spcBef>
              <a:spcAft>
                <a:spcPct val="0"/>
              </a:spcAft>
              <a:buClr>
                <a:srgbClr val="000000"/>
              </a:buClr>
              <a:buSzPct val="100000"/>
              <a:buFont typeface="Times New Roman" pitchFamily="18" charset="0"/>
              <a:tabLst>
                <a:tab pos="723900" algn="l"/>
                <a:tab pos="1447800" algn="l"/>
                <a:tab pos="2171700" algn="l"/>
                <a:tab pos="2895600" algn="l"/>
              </a:tabLst>
              <a:defRPr sz="1200">
                <a:solidFill>
                  <a:srgbClr val="000000"/>
                </a:solidFill>
                <a:latin typeface="Times New Roman" pitchFamily="18" charset="0"/>
              </a:defRPr>
            </a:lvl8pPr>
            <a:lvl9pPr marL="3886200" indent="-228600" defTabSz="449263" eaLnBrk="0" fontAlgn="base" hangingPunct="0">
              <a:spcBef>
                <a:spcPct val="30000"/>
              </a:spcBef>
              <a:spcAft>
                <a:spcPct val="0"/>
              </a:spcAft>
              <a:buClr>
                <a:srgbClr val="000000"/>
              </a:buClr>
              <a:buSzPct val="100000"/>
              <a:buFont typeface="Times New Roman" pitchFamily="18" charset="0"/>
              <a:tabLst>
                <a:tab pos="723900" algn="l"/>
                <a:tab pos="1447800" algn="l"/>
                <a:tab pos="2171700" algn="l"/>
                <a:tab pos="2895600" algn="l"/>
              </a:tabLst>
              <a:defRPr sz="1200">
                <a:solidFill>
                  <a:srgbClr val="000000"/>
                </a:solidFill>
                <a:latin typeface="Times New Roman" pitchFamily="18" charset="0"/>
              </a:defRPr>
            </a:lvl9pPr>
          </a:lstStyle>
          <a:p>
            <a:pPr eaLnBrk="1" hangingPunct="1">
              <a:spcBef>
                <a:spcPct val="0"/>
              </a:spcBef>
            </a:pPr>
            <a:fld id="{138526AD-49A2-4A7B-A0CD-542CEC2673E1}" type="slidenum">
              <a:rPr lang="en-GB" altLang="en-US" smtClean="0"/>
              <a:pPr eaLnBrk="1" hangingPunct="1">
                <a:spcBef>
                  <a:spcPct val="0"/>
                </a:spcBef>
              </a:pPr>
              <a:t>10</a:t>
            </a:fld>
            <a:endParaRPr lang="en-GB" altLang="en-US"/>
          </a:p>
        </p:txBody>
      </p:sp>
      <p:sp>
        <p:nvSpPr>
          <p:cNvPr id="50179" name="Rectangle 1"/>
          <p:cNvSpPr>
            <a:spLocks noGrp="1" noRot="1" noChangeAspect="1" noChangeArrowheads="1" noTextEdit="1"/>
          </p:cNvSpPr>
          <p:nvPr>
            <p:ph type="sldImg"/>
          </p:nvPr>
        </p:nvSpPr>
        <p:spPr>
          <a:xfrm>
            <a:off x="1143000" y="685800"/>
            <a:ext cx="4573588" cy="3430588"/>
          </a:xfrm>
          <a:ln/>
          <a:extLst>
            <a:ext uri="{AF507438-7753-43E0-B8FC-AC1667EBCBE1}">
              <a14:hiddenEffects xmlns:a14="http://schemas.microsoft.com/office/drawing/2010/main">
                <a:effectLst>
                  <a:outerShdw dist="35921" dir="2700000" algn="ctr" rotWithShape="0">
                    <a:srgbClr val="808080"/>
                  </a:outerShdw>
                </a:effectLst>
              </a14:hiddenEffects>
            </a:ext>
          </a:extLst>
        </p:spPr>
      </p:sp>
      <p:sp>
        <p:nvSpPr>
          <p:cNvPr id="50180" name="Rectangle 2"/>
          <p:cNvSpPr>
            <a:spLocks noGrp="1" noChangeArrowheads="1"/>
          </p:cNvSpPr>
          <p:nvPr>
            <p:ph type="body" idx="1"/>
          </p:nvPr>
        </p:nvSpPr>
        <p:spPr>
          <a:xfrm>
            <a:off x="685480" y="4344607"/>
            <a:ext cx="5488643" cy="4113556"/>
          </a:xfrm>
          <a:noFill/>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p>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317A8FD-41E9-4DD2-BE3C-918635761B84}"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A38382-1703-4257-ACA9-6AEBAD40E2AE}" type="slidenum">
              <a:rPr lang="en-GB" smtClean="0"/>
              <a:t>‹#›</a:t>
            </a:fld>
            <a:endParaRPr lang="en-GB"/>
          </a:p>
        </p:txBody>
      </p:sp>
    </p:spTree>
    <p:extLst>
      <p:ext uri="{BB962C8B-B14F-4D97-AF65-F5344CB8AC3E}">
        <p14:creationId xmlns:p14="http://schemas.microsoft.com/office/powerpoint/2010/main" val="2829640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317A8FD-41E9-4DD2-BE3C-918635761B84}"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A38382-1703-4257-ACA9-6AEBAD40E2AE}" type="slidenum">
              <a:rPr lang="en-GB" smtClean="0"/>
              <a:t>‹#›</a:t>
            </a:fld>
            <a:endParaRPr lang="en-GB"/>
          </a:p>
        </p:txBody>
      </p:sp>
    </p:spTree>
    <p:extLst>
      <p:ext uri="{BB962C8B-B14F-4D97-AF65-F5344CB8AC3E}">
        <p14:creationId xmlns:p14="http://schemas.microsoft.com/office/powerpoint/2010/main" val="3730229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317A8FD-41E9-4DD2-BE3C-918635761B84}"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A38382-1703-4257-ACA9-6AEBAD40E2AE}" type="slidenum">
              <a:rPr lang="en-GB" smtClean="0"/>
              <a:t>‹#›</a:t>
            </a:fld>
            <a:endParaRPr lang="en-GB"/>
          </a:p>
        </p:txBody>
      </p:sp>
    </p:spTree>
    <p:extLst>
      <p:ext uri="{BB962C8B-B14F-4D97-AF65-F5344CB8AC3E}">
        <p14:creationId xmlns:p14="http://schemas.microsoft.com/office/powerpoint/2010/main" val="26057742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A317A8FD-41E9-4DD2-BE3C-918635761B84}" type="datetimeFigureOut">
              <a:rPr lang="en-GB" smtClean="0"/>
              <a:t>20/04/2026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A38382-1703-4257-ACA9-6AEBAD40E2AE}" type="slidenum">
              <a:rPr lang="en-GB" smtClean="0"/>
              <a:t>‹#›</a:t>
            </a:fld>
            <a:endParaRPr lang="en-GB"/>
          </a:p>
        </p:txBody>
      </p:sp>
    </p:spTree>
    <p:extLst>
      <p:ext uri="{BB962C8B-B14F-4D97-AF65-F5344CB8AC3E}">
        <p14:creationId xmlns:p14="http://schemas.microsoft.com/office/powerpoint/2010/main" val="27548669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A317A8FD-41E9-4DD2-BE3C-918635761B84}" type="datetimeFigureOut">
              <a:rPr lang="en-GB" smtClean="0"/>
              <a:t>20/04/2026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A38382-1703-4257-ACA9-6AEBAD40E2AE}" type="slidenum">
              <a:rPr lang="en-GB" smtClean="0"/>
              <a:t>‹#›</a:t>
            </a:fld>
            <a:endParaRPr lang="en-GB"/>
          </a:p>
        </p:txBody>
      </p:sp>
    </p:spTree>
    <p:extLst>
      <p:ext uri="{BB962C8B-B14F-4D97-AF65-F5344CB8AC3E}">
        <p14:creationId xmlns:p14="http://schemas.microsoft.com/office/powerpoint/2010/main" val="39605299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A317A8FD-41E9-4DD2-BE3C-918635761B84}" type="datetimeFigureOut">
              <a:rPr lang="en-GB" smtClean="0"/>
              <a:t>20/04/2026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A38382-1703-4257-ACA9-6AEBAD40E2AE}" type="slidenum">
              <a:rPr lang="en-GB" smtClean="0"/>
              <a:t>‹#›</a:t>
            </a:fld>
            <a:endParaRPr lang="en-GB"/>
          </a:p>
        </p:txBody>
      </p:sp>
    </p:spTree>
    <p:extLst>
      <p:ext uri="{BB962C8B-B14F-4D97-AF65-F5344CB8AC3E}">
        <p14:creationId xmlns:p14="http://schemas.microsoft.com/office/powerpoint/2010/main" val="29847462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17A8FD-41E9-4DD2-BE3C-918635761B84}" type="datetimeFigureOut">
              <a:rPr lang="en-GB" smtClean="0"/>
              <a:t>20/04/2026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A38382-1703-4257-ACA9-6AEBAD40E2AE}" type="slidenum">
              <a:rPr lang="en-GB" smtClean="0"/>
              <a:t>‹#›</a:t>
            </a:fld>
            <a:endParaRPr lang="en-GB"/>
          </a:p>
        </p:txBody>
      </p:sp>
    </p:spTree>
    <p:extLst>
      <p:ext uri="{BB962C8B-B14F-4D97-AF65-F5344CB8AC3E}">
        <p14:creationId xmlns:p14="http://schemas.microsoft.com/office/powerpoint/2010/main" val="40567573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17A8FD-41E9-4DD2-BE3C-918635761B84}" type="datetimeFigureOut">
              <a:rPr lang="en-GB" smtClean="0"/>
              <a:t>20/04/2026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A38382-1703-4257-ACA9-6AEBAD40E2AE}" type="slidenum">
              <a:rPr lang="en-GB" smtClean="0"/>
              <a:t>‹#›</a:t>
            </a:fld>
            <a:endParaRPr lang="en-GB"/>
          </a:p>
        </p:txBody>
      </p:sp>
    </p:spTree>
    <p:extLst>
      <p:ext uri="{BB962C8B-B14F-4D97-AF65-F5344CB8AC3E}">
        <p14:creationId xmlns:p14="http://schemas.microsoft.com/office/powerpoint/2010/main" val="21770674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317A8FD-41E9-4DD2-BE3C-918635761B84}" type="datetimeFigureOut">
              <a:rPr lang="en-GB" smtClean="0"/>
              <a:t>20/04/2026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A38382-1703-4257-ACA9-6AEBAD40E2AE}" type="slidenum">
              <a:rPr lang="en-GB" smtClean="0"/>
              <a:t>‹#›</a:t>
            </a:fld>
            <a:endParaRPr lang="en-GB"/>
          </a:p>
        </p:txBody>
      </p:sp>
    </p:spTree>
    <p:extLst>
      <p:ext uri="{BB962C8B-B14F-4D97-AF65-F5344CB8AC3E}">
        <p14:creationId xmlns:p14="http://schemas.microsoft.com/office/powerpoint/2010/main" val="25683666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317A8FD-41E9-4DD2-BE3C-918635761B84}"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A38382-1703-4257-ACA9-6AEBAD40E2AE}" type="slidenum">
              <a:rPr lang="en-GB" smtClean="0"/>
              <a:t>‹#›</a:t>
            </a:fld>
            <a:endParaRPr lang="en-GB"/>
          </a:p>
        </p:txBody>
      </p:sp>
    </p:spTree>
    <p:extLst>
      <p:ext uri="{BB962C8B-B14F-4D97-AF65-F5344CB8AC3E}">
        <p14:creationId xmlns:p14="http://schemas.microsoft.com/office/powerpoint/2010/main" val="5554171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A317A8FD-41E9-4DD2-BE3C-918635761B84}" type="datetimeFigureOut">
              <a:rPr lang="en-GB" smtClean="0"/>
              <a:t>20/04/2026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A38382-1703-4257-ACA9-6AEBAD40E2AE}" type="slidenum">
              <a:rPr lang="en-GB" smtClean="0"/>
              <a:t>‹#›</a:t>
            </a:fld>
            <a:endParaRPr lang="en-GB"/>
          </a:p>
        </p:txBody>
      </p:sp>
    </p:spTree>
    <p:extLst>
      <p:ext uri="{BB962C8B-B14F-4D97-AF65-F5344CB8AC3E}">
        <p14:creationId xmlns:p14="http://schemas.microsoft.com/office/powerpoint/2010/main" val="959838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150938" y="325438"/>
            <a:ext cx="7791450" cy="1433512"/>
          </a:xfrm>
        </p:spPr>
        <p:txBody>
          <a:bodyPr/>
          <a:lstStyle/>
          <a:p>
            <a:r>
              <a:rPr lang="en-US"/>
              <a:t>Click to edit Master title style</a:t>
            </a:r>
            <a:endParaRPr lang="en-GB"/>
          </a:p>
        </p:txBody>
      </p:sp>
      <p:sp>
        <p:nvSpPr>
          <p:cNvPr id="3" name="Text Placeholder 2"/>
          <p:cNvSpPr>
            <a:spLocks noGrp="1"/>
          </p:cNvSpPr>
          <p:nvPr>
            <p:ph type="body" sz="half" idx="1"/>
          </p:nvPr>
        </p:nvSpPr>
        <p:spPr>
          <a:xfrm>
            <a:off x="1182688" y="2017713"/>
            <a:ext cx="3808412" cy="4113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143500" y="2017713"/>
            <a:ext cx="3810000" cy="4113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10"/>
          <p:cNvSpPr>
            <a:spLocks noGrp="1" noChangeArrowheads="1"/>
          </p:cNvSpPr>
          <p:nvPr>
            <p:ph type="dt" idx="10"/>
          </p:nvPr>
        </p:nvSpPr>
        <p:spPr>
          <a:ln/>
        </p:spPr>
        <p:txBody>
          <a:bodyPr/>
          <a:lstStyle>
            <a:lvl1pPr>
              <a:defRPr/>
            </a:lvl1pPr>
          </a:lstStyle>
          <a:p>
            <a:pPr>
              <a:defRPr/>
            </a:pPr>
            <a:endParaRPr lang="en-GB"/>
          </a:p>
        </p:txBody>
      </p:sp>
      <p:sp>
        <p:nvSpPr>
          <p:cNvPr id="6" name="Rectangle 11"/>
          <p:cNvSpPr>
            <a:spLocks noGrp="1" noChangeArrowheads="1"/>
          </p:cNvSpPr>
          <p:nvPr>
            <p:ph type="ftr" idx="11"/>
          </p:nvPr>
        </p:nvSpPr>
        <p:spPr>
          <a:ln/>
        </p:spPr>
        <p:txBody>
          <a:bodyPr/>
          <a:lstStyle>
            <a:lvl1pPr>
              <a:defRPr/>
            </a:lvl1pPr>
          </a:lstStyle>
          <a:p>
            <a:pPr>
              <a:defRPr/>
            </a:pPr>
            <a:endParaRPr lang="en-GB"/>
          </a:p>
        </p:txBody>
      </p:sp>
      <p:sp>
        <p:nvSpPr>
          <p:cNvPr id="7" name="Rectangle 12"/>
          <p:cNvSpPr>
            <a:spLocks noGrp="1" noChangeArrowheads="1"/>
          </p:cNvSpPr>
          <p:nvPr>
            <p:ph type="sldNum" idx="12"/>
          </p:nvPr>
        </p:nvSpPr>
        <p:spPr>
          <a:ln/>
        </p:spPr>
        <p:txBody>
          <a:bodyPr/>
          <a:lstStyle>
            <a:lvl1pPr>
              <a:defRPr/>
            </a:lvl1pPr>
          </a:lstStyle>
          <a:p>
            <a:pPr>
              <a:defRPr/>
            </a:pPr>
            <a:fld id="{0A40FACF-9C59-4BA2-A6F6-AD07FC27A1D5}" type="slidenum">
              <a:rPr lang="en-GB"/>
              <a:pPr>
                <a:defRPr/>
              </a:pPr>
              <a:t>‹#›</a:t>
            </a:fld>
            <a:endParaRPr lang="en-GB"/>
          </a:p>
        </p:txBody>
      </p:sp>
    </p:spTree>
    <p:extLst>
      <p:ext uri="{BB962C8B-B14F-4D97-AF65-F5344CB8AC3E}">
        <p14:creationId xmlns:p14="http://schemas.microsoft.com/office/powerpoint/2010/main" val="17540804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17A8FD-41E9-4DD2-BE3C-918635761B84}" type="datetimeFigureOut">
              <a:rPr lang="en-GB" smtClean="0"/>
              <a:t>20/04/2026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A38382-1703-4257-ACA9-6AEBAD40E2AE}" type="slidenum">
              <a:rPr lang="en-GB" smtClean="0"/>
              <a:t>‹#›</a:t>
            </a:fld>
            <a:endParaRPr lang="en-GB"/>
          </a:p>
        </p:txBody>
      </p:sp>
    </p:spTree>
    <p:extLst>
      <p:ext uri="{BB962C8B-B14F-4D97-AF65-F5344CB8AC3E}">
        <p14:creationId xmlns:p14="http://schemas.microsoft.com/office/powerpoint/2010/main" val="2080725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4.png"/><Relationship Id="rId7" Type="http://schemas.openxmlformats.org/officeDocument/2006/relationships/diagramColors" Target="../diagrams/colors2.xml"/><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4E1BEB12-92AF-4445-98AD-4C7756E7C9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D0522C2C-7B5C-48A7-A969-03941E5D2E7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11" name="Freeform 13">
            <a:extLst>
              <a:ext uri="{FF2B5EF4-FFF2-40B4-BE49-F238E27FC236}">
                <a16:creationId xmlns:a16="http://schemas.microsoft.com/office/drawing/2014/main" id="{9C682A1A-5B2D-4111-BBD6-620165633E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77107" y="220196"/>
            <a:ext cx="7066893" cy="6637806"/>
          </a:xfrm>
          <a:custGeom>
            <a:avLst/>
            <a:gdLst>
              <a:gd name="connsiteX0" fmla="*/ 4929467 w 8191500"/>
              <a:gd name="connsiteY0" fmla="*/ 0 h 5770597"/>
              <a:gd name="connsiteX1" fmla="*/ 8065066 w 8191500"/>
              <a:gd name="connsiteY1" fmla="*/ 1118513 h 5770597"/>
              <a:gd name="connsiteX2" fmla="*/ 8191500 w 8191500"/>
              <a:gd name="connsiteY2" fmla="*/ 1227339 h 5770597"/>
              <a:gd name="connsiteX3" fmla="*/ 8191500 w 8191500"/>
              <a:gd name="connsiteY3" fmla="*/ 5770597 h 5770597"/>
              <a:gd name="connsiteX4" fmla="*/ 79523 w 8191500"/>
              <a:gd name="connsiteY4" fmla="*/ 5770597 h 5770597"/>
              <a:gd name="connsiteX5" fmla="*/ 56799 w 8191500"/>
              <a:gd name="connsiteY5" fmla="*/ 5644158 h 5770597"/>
              <a:gd name="connsiteX6" fmla="*/ 0 w 8191500"/>
              <a:gd name="connsiteY6" fmla="*/ 4898209 h 5770597"/>
              <a:gd name="connsiteX7" fmla="*/ 4929467 w 8191500"/>
              <a:gd name="connsiteY7" fmla="*/ 0 h 5770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191500" h="5770597">
                <a:moveTo>
                  <a:pt x="4929467" y="0"/>
                </a:moveTo>
                <a:cubicBezTo>
                  <a:pt x="6120547" y="0"/>
                  <a:pt x="7212963" y="419755"/>
                  <a:pt x="8065066" y="1118513"/>
                </a:cubicBezTo>
                <a:lnTo>
                  <a:pt x="8191500" y="1227339"/>
                </a:lnTo>
                <a:lnTo>
                  <a:pt x="8191500" y="5770597"/>
                </a:lnTo>
                <a:lnTo>
                  <a:pt x="79523" y="5770597"/>
                </a:lnTo>
                <a:lnTo>
                  <a:pt x="56799" y="5644158"/>
                </a:lnTo>
                <a:cubicBezTo>
                  <a:pt x="19398" y="5400934"/>
                  <a:pt x="0" y="5151822"/>
                  <a:pt x="0" y="4898209"/>
                </a:cubicBezTo>
                <a:cubicBezTo>
                  <a:pt x="0" y="2193003"/>
                  <a:pt x="2206998" y="0"/>
                  <a:pt x="492946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3" name="Oval 12">
            <a:extLst>
              <a:ext uri="{FF2B5EF4-FFF2-40B4-BE49-F238E27FC236}">
                <a16:creationId xmlns:a16="http://schemas.microsoft.com/office/drawing/2014/main" id="{D6EE29F2-D77F-4BD0-A20B-334D316A1C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657350" y="2099696"/>
            <a:ext cx="1456680" cy="18895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5" name="Arc 14">
            <a:extLst>
              <a:ext uri="{FF2B5EF4-FFF2-40B4-BE49-F238E27FC236}">
                <a16:creationId xmlns:a16="http://schemas.microsoft.com/office/drawing/2014/main" id="{22D09ED2-868F-42C6-866E-F92E0CEF314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520172">
            <a:off x="836384" y="1866059"/>
            <a:ext cx="2987899" cy="2240924"/>
          </a:xfrm>
          <a:prstGeom prst="arc">
            <a:avLst>
              <a:gd name="adj1" fmla="val 14455503"/>
              <a:gd name="adj2" fmla="val 227775"/>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C7DD9569-0F84-5174-81C2-9F1BB099F5B1}"/>
              </a:ext>
            </a:extLst>
          </p:cNvPr>
          <p:cNvSpPr>
            <a:spLocks noGrp="1"/>
          </p:cNvSpPr>
          <p:nvPr>
            <p:ph type="title"/>
          </p:nvPr>
        </p:nvSpPr>
        <p:spPr>
          <a:xfrm>
            <a:off x="3028950" y="1939159"/>
            <a:ext cx="5733470" cy="2751086"/>
          </a:xfrm>
        </p:spPr>
        <p:txBody>
          <a:bodyPr vert="horz" lIns="91440" tIns="45720" rIns="91440" bIns="45720" rtlCol="0" anchor="b">
            <a:normAutofit/>
          </a:bodyPr>
          <a:lstStyle/>
          <a:p>
            <a:pPr algn="r">
              <a:lnSpc>
                <a:spcPct val="90000"/>
              </a:lnSpc>
            </a:pPr>
            <a:r>
              <a:rPr lang="en-US" sz="6000" b="1" kern="1200" dirty="0">
                <a:solidFill>
                  <a:srgbClr val="002060"/>
                </a:solidFill>
                <a:latin typeface="+mj-lt"/>
                <a:ea typeface="+mj-ea"/>
                <a:cs typeface="+mj-cs"/>
              </a:rPr>
              <a:t>KS2 SATs Parent Information</a:t>
            </a:r>
            <a:br>
              <a:rPr lang="en-US" sz="6000" b="1" kern="1200" dirty="0">
                <a:solidFill>
                  <a:srgbClr val="002060"/>
                </a:solidFill>
                <a:latin typeface="+mj-lt"/>
                <a:ea typeface="+mj-ea"/>
                <a:cs typeface="+mj-cs"/>
              </a:rPr>
            </a:br>
            <a:r>
              <a:rPr lang="en-US" sz="6000" b="1" kern="1200" dirty="0">
                <a:solidFill>
                  <a:srgbClr val="002060"/>
                </a:solidFill>
                <a:latin typeface="+mj-lt"/>
                <a:ea typeface="+mj-ea"/>
                <a:cs typeface="+mj-cs"/>
              </a:rPr>
              <a:t>2026</a:t>
            </a:r>
          </a:p>
        </p:txBody>
      </p:sp>
    </p:spTree>
    <p:extLst>
      <p:ext uri="{BB962C8B-B14F-4D97-AF65-F5344CB8AC3E}">
        <p14:creationId xmlns:p14="http://schemas.microsoft.com/office/powerpoint/2010/main" val="4441274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4" name="Title 1"/>
          <p:cNvSpPr txBox="1">
            <a:spLocks/>
          </p:cNvSpPr>
          <p:nvPr/>
        </p:nvSpPr>
        <p:spPr>
          <a:xfrm>
            <a:off x="628650" y="365125"/>
            <a:ext cx="5311502" cy="1325563"/>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90000"/>
              </a:lnSpc>
              <a:spcAft>
                <a:spcPts val="600"/>
              </a:spcAft>
            </a:pPr>
            <a:r>
              <a:rPr lang="en-US" sz="2800" b="1" dirty="0"/>
              <a:t>What are the Key Stage 2 tests?</a:t>
            </a:r>
            <a:br>
              <a:rPr lang="en-US" sz="2800" dirty="0"/>
            </a:br>
            <a:endParaRPr lang="en-US" sz="2800" dirty="0"/>
          </a:p>
        </p:txBody>
      </p:sp>
      <p:sp>
        <p:nvSpPr>
          <p:cNvPr id="14"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4696411" y="687822"/>
            <a:ext cx="4103360"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6"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86420" y="921125"/>
            <a:ext cx="593266"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7" name="Content Placeholder 2">
            <a:extLst>
              <a:ext uri="{FF2B5EF4-FFF2-40B4-BE49-F238E27FC236}">
                <a16:creationId xmlns:a16="http://schemas.microsoft.com/office/drawing/2014/main" id="{480A8A7A-2BD2-1093-0892-A2D8FF6285C5}"/>
              </a:ext>
            </a:extLst>
          </p:cNvPr>
          <p:cNvGraphicFramePr/>
          <p:nvPr>
            <p:extLst>
              <p:ext uri="{D42A27DB-BD31-4B8C-83A1-F6EECF244321}">
                <p14:modId xmlns:p14="http://schemas.microsoft.com/office/powerpoint/2010/main" val="2868562586"/>
              </p:ext>
            </p:extLst>
          </p:nvPr>
        </p:nvGraphicFramePr>
        <p:xfrm>
          <a:off x="628650" y="1205693"/>
          <a:ext cx="7248003" cy="497127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7165337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9" name="Rectangle 138">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6146" name="Rectangle 1"/>
          <p:cNvSpPr>
            <a:spLocks noGrp="1" noChangeArrowheads="1"/>
          </p:cNvSpPr>
          <p:nvPr>
            <p:ph type="title" idx="4294967295"/>
          </p:nvPr>
        </p:nvSpPr>
        <p:spPr>
          <a:xfrm>
            <a:off x="628650" y="365125"/>
            <a:ext cx="4045020" cy="1325563"/>
          </a:xfrm>
        </p:spPr>
        <p:txBody>
          <a:bodyPr>
            <a:normAutofit/>
          </a:bodyPr>
          <a:lstStyle/>
          <a:p>
            <a:pPr eaLnBrk="1" hangingPunct="1">
              <a:lnSpc>
                <a:spcPct val="9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GB" altLang="en-US" sz="2800" dirty="0">
                <a:latin typeface="Calibri" pitchFamily="34" charset="0"/>
              </a:rPr>
              <a:t>What strategies have been in place to help support your child?</a:t>
            </a:r>
          </a:p>
        </p:txBody>
      </p:sp>
      <p:sp>
        <p:nvSpPr>
          <p:cNvPr id="6147" name="Rectangle 2"/>
          <p:cNvSpPr>
            <a:spLocks noGrp="1" noChangeArrowheads="1"/>
          </p:cNvSpPr>
          <p:nvPr>
            <p:ph type="body" idx="4294967295"/>
          </p:nvPr>
        </p:nvSpPr>
        <p:spPr>
          <a:xfrm>
            <a:off x="628650" y="1825625"/>
            <a:ext cx="4045020" cy="4351338"/>
          </a:xfrm>
        </p:spPr>
        <p:txBody>
          <a:bodyPr vert="horz" lIns="91440" tIns="45720" rIns="91440" bIns="45720" rtlCol="0">
            <a:normAutofit lnSpcReduction="10000"/>
          </a:bodyPr>
          <a:lstStyle/>
          <a:p>
            <a:pPr>
              <a:lnSpc>
                <a:spcPct val="9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200" dirty="0">
                <a:latin typeface="Calibri"/>
                <a:cs typeface="Calibri"/>
              </a:rPr>
              <a:t>Assessments used throughout the year to identify gaps and learning planned around these.</a:t>
            </a:r>
            <a:endParaRPr lang="en-US" sz="2200" dirty="0">
              <a:latin typeface="Calibri"/>
              <a:cs typeface="Calibri"/>
            </a:endParaRPr>
          </a:p>
          <a:p>
            <a:pPr>
              <a:lnSpc>
                <a:spcPct val="9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200" dirty="0">
                <a:latin typeface="Calibri"/>
                <a:cs typeface="Calibri"/>
              </a:rPr>
              <a:t>Carefully chosen whole class reading texts</a:t>
            </a:r>
          </a:p>
          <a:p>
            <a:pPr>
              <a:lnSpc>
                <a:spcPct val="9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200" dirty="0">
                <a:latin typeface="Calibri"/>
                <a:cs typeface="Calibri"/>
              </a:rPr>
              <a:t>Maths taught allowing for smaller class sizes.</a:t>
            </a:r>
            <a:endParaRPr lang="en-US" sz="2200" dirty="0">
              <a:latin typeface="Calibri"/>
              <a:cs typeface="Calibri"/>
            </a:endParaRPr>
          </a:p>
          <a:p>
            <a:pPr>
              <a:lnSpc>
                <a:spcPct val="9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200" dirty="0">
                <a:latin typeface="Calibri"/>
                <a:cs typeface="Calibri"/>
              </a:rPr>
              <a:t>Intervention groups throughout the year. </a:t>
            </a:r>
            <a:endParaRPr lang="en-GB" altLang="en-US" sz="2200" dirty="0">
              <a:cs typeface="Calibri"/>
            </a:endParaRPr>
          </a:p>
          <a:p>
            <a:pPr eaLnBrk="1" hangingPunct="1">
              <a:lnSpc>
                <a:spcPct val="9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200" dirty="0">
                <a:latin typeface="Calibri"/>
                <a:cs typeface="Calibri"/>
              </a:rPr>
              <a:t>Focused Grammar teaching.</a:t>
            </a:r>
          </a:p>
          <a:p>
            <a:pPr eaLnBrk="1" hangingPunct="1">
              <a:lnSpc>
                <a:spcPct val="9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r>
              <a:rPr lang="en-GB" altLang="en-US" sz="2200" dirty="0">
                <a:latin typeface="Calibri"/>
                <a:cs typeface="Calibri"/>
              </a:rPr>
              <a:t>Mock SATs week – familiarisation </a:t>
            </a:r>
          </a:p>
          <a:p>
            <a:pPr eaLnBrk="1" hangingPunct="1">
              <a:lnSpc>
                <a:spcPct val="90000"/>
              </a:lnSpc>
              <a:spcBef>
                <a:spcPts val="700"/>
              </a:spcBef>
              <a:tabLst>
                <a:tab pos="911225" algn="l"/>
                <a:tab pos="1825625" algn="l"/>
                <a:tab pos="2740025" algn="l"/>
                <a:tab pos="3654425" algn="l"/>
                <a:tab pos="4568825" algn="l"/>
                <a:tab pos="5483225" algn="l"/>
                <a:tab pos="6397625" algn="l"/>
                <a:tab pos="7312025" algn="l"/>
                <a:tab pos="8226425" algn="l"/>
                <a:tab pos="9140825" algn="l"/>
                <a:tab pos="10055225" algn="l"/>
              </a:tabLst>
            </a:pPr>
            <a:endParaRPr lang="en-GB" altLang="en-US" sz="2200" dirty="0">
              <a:latin typeface="Calibri"/>
              <a:cs typeface="Calibri"/>
            </a:endParaRPr>
          </a:p>
        </p:txBody>
      </p:sp>
      <p:pic>
        <p:nvPicPr>
          <p:cNvPr id="6150" name="Picture 6148" descr="Sticky notes on a wall">
            <a:extLst>
              <a:ext uri="{FF2B5EF4-FFF2-40B4-BE49-F238E27FC236}">
                <a16:creationId xmlns:a16="http://schemas.microsoft.com/office/drawing/2014/main" id="{C4E1CA98-5408-EB4C-A12C-B1A40C82343D}"/>
              </a:ext>
            </a:extLst>
          </p:cNvPr>
          <p:cNvPicPr>
            <a:picLocks noChangeAspect="1"/>
          </p:cNvPicPr>
          <p:nvPr/>
        </p:nvPicPr>
        <p:blipFill rotWithShape="1">
          <a:blip r:embed="rId3"/>
          <a:srcRect l="22947" r="24740" b="-2"/>
          <a:stretch/>
        </p:blipFill>
        <p:spPr>
          <a:xfrm>
            <a:off x="5477237" y="2420888"/>
            <a:ext cx="3841678" cy="5122238"/>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p:spPr>
      </p:pic>
      <p:sp>
        <p:nvSpPr>
          <p:cNvPr id="141" name="!!Arc">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4696411" y="687822"/>
            <a:ext cx="4103360"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43" name="!!Oval">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86420" y="921125"/>
            <a:ext cx="593266"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0049053"/>
      </p:ext>
    </p:extLst>
  </p:cSld>
  <p:clrMapOvr>
    <a:masterClrMapping/>
  </p:clrMapOvr>
  <p:transition spd="slow"/>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9">
            <a:extLst>
              <a:ext uri="{FF2B5EF4-FFF2-40B4-BE49-F238E27FC236}">
                <a16:creationId xmlns:a16="http://schemas.microsoft.com/office/drawing/2014/main" id="{AE2B703B-46F9-481A-A605-82E2A828C4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28650" y="459863"/>
            <a:ext cx="7886700" cy="1004594"/>
          </a:xfrm>
        </p:spPr>
        <p:txBody>
          <a:bodyPr>
            <a:normAutofit/>
          </a:bodyPr>
          <a:lstStyle/>
          <a:p>
            <a:r>
              <a:rPr lang="en-GB" b="1">
                <a:solidFill>
                  <a:srgbClr val="FFFFFF"/>
                </a:solidFill>
                <a:cs typeface="Calibri"/>
              </a:rPr>
              <a:t>When do they take place?</a:t>
            </a:r>
            <a:endParaRPr lang="en-US">
              <a:solidFill>
                <a:srgbClr val="FFFFFF"/>
              </a:solidFill>
            </a:endParaRPr>
          </a:p>
        </p:txBody>
      </p:sp>
      <p:sp>
        <p:nvSpPr>
          <p:cNvPr id="15" name="Rectangle: Rounded Corners 11">
            <a:extLst>
              <a:ext uri="{FF2B5EF4-FFF2-40B4-BE49-F238E27FC236}">
                <a16:creationId xmlns:a16="http://schemas.microsoft.com/office/drawing/2014/main" id="{F13BE4D7-0C3D-4906-B230-A1C5B4665C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34622" y="1587970"/>
            <a:ext cx="8274756" cy="4768380"/>
          </a:xfrm>
          <a:prstGeom prst="roundRect">
            <a:avLst>
              <a:gd name="adj" fmla="val 3174"/>
            </a:avLst>
          </a:prstGeom>
          <a:solidFill>
            <a:schemeClr val="bg1">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1794399401"/>
              </p:ext>
            </p:extLst>
          </p:nvPr>
        </p:nvGraphicFramePr>
        <p:xfrm>
          <a:off x="628650" y="1843748"/>
          <a:ext cx="7886701" cy="4316841"/>
        </p:xfrm>
        <a:graphic>
          <a:graphicData uri="http://schemas.openxmlformats.org/drawingml/2006/table">
            <a:tbl>
              <a:tblPr firstRow="1" firstCol="1" bandRow="1">
                <a:tableStyleId>{5C22544A-7EE6-4342-B048-85BDC9FD1C3A}</a:tableStyleId>
              </a:tblPr>
              <a:tblGrid>
                <a:gridCol w="2010109">
                  <a:extLst>
                    <a:ext uri="{9D8B030D-6E8A-4147-A177-3AD203B41FA5}">
                      <a16:colId xmlns:a16="http://schemas.microsoft.com/office/drawing/2014/main" val="20000"/>
                    </a:ext>
                  </a:extLst>
                </a:gridCol>
                <a:gridCol w="3817009">
                  <a:extLst>
                    <a:ext uri="{9D8B030D-6E8A-4147-A177-3AD203B41FA5}">
                      <a16:colId xmlns:a16="http://schemas.microsoft.com/office/drawing/2014/main" val="20001"/>
                    </a:ext>
                  </a:extLst>
                </a:gridCol>
                <a:gridCol w="2059583">
                  <a:extLst>
                    <a:ext uri="{9D8B030D-6E8A-4147-A177-3AD203B41FA5}">
                      <a16:colId xmlns:a16="http://schemas.microsoft.com/office/drawing/2014/main" val="20002"/>
                    </a:ext>
                  </a:extLst>
                </a:gridCol>
              </a:tblGrid>
              <a:tr h="382891">
                <a:tc>
                  <a:txBody>
                    <a:bodyPr/>
                    <a:lstStyle/>
                    <a:p>
                      <a:pPr algn="l">
                        <a:lnSpc>
                          <a:spcPct val="115000"/>
                        </a:lnSpc>
                        <a:spcAft>
                          <a:spcPts val="1000"/>
                        </a:spcAft>
                        <a:tabLst>
                          <a:tab pos="3743325" algn="l"/>
                        </a:tabLst>
                      </a:pPr>
                      <a:r>
                        <a:rPr lang="en-GB" sz="2000" dirty="0">
                          <a:effectLst/>
                        </a:rPr>
                        <a:t>Date</a:t>
                      </a:r>
                      <a:endParaRPr lang="en-GB" sz="1400" dirty="0">
                        <a:effectLst/>
                        <a:latin typeface="Calibri"/>
                        <a:ea typeface="Times New Roman"/>
                        <a:cs typeface="Times New Roman"/>
                      </a:endParaRPr>
                    </a:p>
                  </a:txBody>
                  <a:tcPr marL="86331" marR="86331" marT="0" marB="0"/>
                </a:tc>
                <a:tc>
                  <a:txBody>
                    <a:bodyPr/>
                    <a:lstStyle/>
                    <a:p>
                      <a:pPr algn="l">
                        <a:lnSpc>
                          <a:spcPct val="115000"/>
                        </a:lnSpc>
                        <a:spcAft>
                          <a:spcPts val="1000"/>
                        </a:spcAft>
                        <a:tabLst>
                          <a:tab pos="3743325" algn="l"/>
                        </a:tabLst>
                      </a:pPr>
                      <a:r>
                        <a:rPr lang="en-GB" sz="2000">
                          <a:effectLst/>
                        </a:rPr>
                        <a:t>Paper</a:t>
                      </a:r>
                      <a:endParaRPr lang="en-GB" sz="1400">
                        <a:effectLst/>
                        <a:latin typeface="Calibri"/>
                        <a:ea typeface="Times New Roman"/>
                        <a:cs typeface="Times New Roman"/>
                      </a:endParaRPr>
                    </a:p>
                  </a:txBody>
                  <a:tcPr marL="86331" marR="86331" marT="0" marB="0"/>
                </a:tc>
                <a:tc>
                  <a:txBody>
                    <a:bodyPr/>
                    <a:lstStyle/>
                    <a:p>
                      <a:pPr algn="l">
                        <a:lnSpc>
                          <a:spcPct val="115000"/>
                        </a:lnSpc>
                        <a:spcAft>
                          <a:spcPts val="1000"/>
                        </a:spcAft>
                        <a:tabLst>
                          <a:tab pos="3743325" algn="l"/>
                        </a:tabLst>
                      </a:pPr>
                      <a:r>
                        <a:rPr lang="en-GB" sz="2000">
                          <a:effectLst/>
                        </a:rPr>
                        <a:t>Time </a:t>
                      </a:r>
                      <a:endParaRPr lang="en-GB" sz="1400">
                        <a:effectLst/>
                        <a:latin typeface="Calibri"/>
                        <a:ea typeface="Times New Roman"/>
                        <a:cs typeface="Times New Roman"/>
                      </a:endParaRPr>
                    </a:p>
                  </a:txBody>
                  <a:tcPr marL="86331" marR="86331" marT="0" marB="0"/>
                </a:tc>
                <a:extLst>
                  <a:ext uri="{0D108BD9-81ED-4DB2-BD59-A6C34878D82A}">
                    <a16:rowId xmlns:a16="http://schemas.microsoft.com/office/drawing/2014/main" val="10000"/>
                  </a:ext>
                </a:extLst>
              </a:tr>
              <a:tr h="698305">
                <a:tc>
                  <a:txBody>
                    <a:bodyPr/>
                    <a:lstStyle/>
                    <a:p>
                      <a:pPr algn="l">
                        <a:lnSpc>
                          <a:spcPct val="115000"/>
                        </a:lnSpc>
                        <a:spcAft>
                          <a:spcPts val="1000"/>
                        </a:spcAft>
                        <a:tabLst>
                          <a:tab pos="3743325" algn="l"/>
                        </a:tabLst>
                      </a:pPr>
                      <a:r>
                        <a:rPr lang="en-GB" sz="1800" dirty="0">
                          <a:effectLst/>
                        </a:rPr>
                        <a:t>Monday 11</a:t>
                      </a:r>
                      <a:r>
                        <a:rPr lang="en-GB" sz="1800" baseline="30000" dirty="0">
                          <a:effectLst/>
                        </a:rPr>
                        <a:t>th</a:t>
                      </a:r>
                      <a:r>
                        <a:rPr lang="en-GB" sz="1800" dirty="0">
                          <a:effectLst/>
                        </a:rPr>
                        <a:t> May</a:t>
                      </a:r>
                      <a:endParaRPr lang="en-GB" sz="1400" dirty="0">
                        <a:effectLst/>
                        <a:latin typeface="Calibri"/>
                        <a:ea typeface="Times New Roman"/>
                        <a:cs typeface="Times New Roman"/>
                      </a:endParaRPr>
                    </a:p>
                  </a:txBody>
                  <a:tcPr marL="86331" marR="86331" marT="0" marB="0"/>
                </a:tc>
                <a:tc>
                  <a:txBody>
                    <a:bodyPr/>
                    <a:lstStyle/>
                    <a:p>
                      <a:pPr algn="l">
                        <a:lnSpc>
                          <a:spcPct val="115000"/>
                        </a:lnSpc>
                        <a:spcAft>
                          <a:spcPts val="1000"/>
                        </a:spcAft>
                        <a:tabLst>
                          <a:tab pos="3743325" algn="l"/>
                        </a:tabLst>
                      </a:pPr>
                      <a:r>
                        <a:rPr lang="en-GB" sz="1800">
                          <a:effectLst/>
                        </a:rPr>
                        <a:t>English Grammar, Punctuation and Spelling (GPS) Paper 1</a:t>
                      </a:r>
                      <a:endParaRPr lang="en-GB" sz="1400">
                        <a:effectLst/>
                        <a:latin typeface="Calibri"/>
                        <a:ea typeface="Times New Roman"/>
                        <a:cs typeface="Times New Roman"/>
                      </a:endParaRPr>
                    </a:p>
                  </a:txBody>
                  <a:tcPr marL="86331" marR="86331" marT="0" marB="0"/>
                </a:tc>
                <a:tc>
                  <a:txBody>
                    <a:bodyPr/>
                    <a:lstStyle/>
                    <a:p>
                      <a:pPr algn="l">
                        <a:lnSpc>
                          <a:spcPct val="115000"/>
                        </a:lnSpc>
                        <a:spcAft>
                          <a:spcPts val="1000"/>
                        </a:spcAft>
                        <a:tabLst>
                          <a:tab pos="3743325" algn="l"/>
                        </a:tabLst>
                      </a:pPr>
                      <a:r>
                        <a:rPr lang="en-GB" sz="1800">
                          <a:effectLst/>
                        </a:rPr>
                        <a:t>45 minutes</a:t>
                      </a:r>
                      <a:endParaRPr lang="en-GB" sz="1400">
                        <a:effectLst/>
                        <a:latin typeface="Calibri"/>
                        <a:ea typeface="Times New Roman"/>
                        <a:cs typeface="Times New Roman"/>
                      </a:endParaRPr>
                    </a:p>
                  </a:txBody>
                  <a:tcPr marL="86331" marR="86331" marT="0" marB="0"/>
                </a:tc>
                <a:extLst>
                  <a:ext uri="{0D108BD9-81ED-4DB2-BD59-A6C34878D82A}">
                    <a16:rowId xmlns:a16="http://schemas.microsoft.com/office/drawing/2014/main" val="10001"/>
                  </a:ext>
                </a:extLst>
              </a:tr>
              <a:tr h="647129">
                <a:tc>
                  <a:txBody>
                    <a:bodyPr/>
                    <a:lstStyle/>
                    <a:p>
                      <a:pPr algn="l">
                        <a:lnSpc>
                          <a:spcPct val="115000"/>
                        </a:lnSpc>
                        <a:spcAft>
                          <a:spcPts val="1000"/>
                        </a:spcAft>
                        <a:tabLst>
                          <a:tab pos="3743325" algn="l"/>
                        </a:tabLst>
                      </a:pPr>
                      <a:r>
                        <a:rPr lang="en-GB" sz="1800" dirty="0">
                          <a:effectLst/>
                        </a:rPr>
                        <a:t>Monday 11</a:t>
                      </a:r>
                      <a:r>
                        <a:rPr lang="en-GB" sz="1800" baseline="30000" dirty="0">
                          <a:effectLst/>
                        </a:rPr>
                        <a:t>th</a:t>
                      </a:r>
                      <a:r>
                        <a:rPr lang="en-GB" sz="1800" dirty="0">
                          <a:effectLst/>
                        </a:rPr>
                        <a:t> May</a:t>
                      </a:r>
                      <a:endParaRPr lang="en-GB" sz="1400" dirty="0">
                        <a:effectLst/>
                        <a:latin typeface="+mn-lt"/>
                        <a:ea typeface="Times New Roman"/>
                        <a:cs typeface="Times New Roman"/>
                      </a:endParaRPr>
                    </a:p>
                  </a:txBody>
                  <a:tcPr marL="86331" marR="86331" marT="0" marB="0"/>
                </a:tc>
                <a:tc>
                  <a:txBody>
                    <a:bodyPr/>
                    <a:lstStyle/>
                    <a:p>
                      <a:pPr algn="l">
                        <a:lnSpc>
                          <a:spcPct val="115000"/>
                        </a:lnSpc>
                        <a:spcAft>
                          <a:spcPts val="1000"/>
                        </a:spcAft>
                        <a:tabLst>
                          <a:tab pos="3743325" algn="l"/>
                        </a:tabLst>
                      </a:pPr>
                      <a:r>
                        <a:rPr lang="en-GB" sz="1800">
                          <a:effectLst/>
                        </a:rPr>
                        <a:t>English Grammar, Punctuation and Spelling (GPS) Paper 2</a:t>
                      </a:r>
                      <a:endParaRPr lang="en-GB" sz="1400">
                        <a:effectLst/>
                        <a:latin typeface="Calibri"/>
                        <a:ea typeface="Times New Roman"/>
                        <a:cs typeface="Times New Roman"/>
                      </a:endParaRPr>
                    </a:p>
                  </a:txBody>
                  <a:tcPr marL="86331" marR="86331" marT="0" marB="0"/>
                </a:tc>
                <a:tc>
                  <a:txBody>
                    <a:bodyPr/>
                    <a:lstStyle/>
                    <a:p>
                      <a:pPr algn="l">
                        <a:lnSpc>
                          <a:spcPct val="115000"/>
                        </a:lnSpc>
                        <a:spcAft>
                          <a:spcPts val="1000"/>
                        </a:spcAft>
                        <a:tabLst>
                          <a:tab pos="3743325" algn="l"/>
                        </a:tabLst>
                      </a:pPr>
                      <a:r>
                        <a:rPr lang="en-GB" sz="1800">
                          <a:effectLst/>
                        </a:rPr>
                        <a:t>Approximately 15 minutes</a:t>
                      </a:r>
                      <a:endParaRPr lang="en-GB" sz="1400">
                        <a:effectLst/>
                        <a:latin typeface="Calibri"/>
                        <a:ea typeface="Times New Roman"/>
                        <a:cs typeface="Times New Roman"/>
                      </a:endParaRPr>
                    </a:p>
                  </a:txBody>
                  <a:tcPr marL="86331" marR="86331" marT="0" marB="0"/>
                </a:tc>
                <a:extLst>
                  <a:ext uri="{0D108BD9-81ED-4DB2-BD59-A6C34878D82A}">
                    <a16:rowId xmlns:a16="http://schemas.microsoft.com/office/drawing/2014/main" val="10002"/>
                  </a:ext>
                </a:extLst>
              </a:tr>
              <a:tr h="647129">
                <a:tc>
                  <a:txBody>
                    <a:bodyPr/>
                    <a:lstStyle/>
                    <a:p>
                      <a:pPr algn="l">
                        <a:lnSpc>
                          <a:spcPct val="115000"/>
                        </a:lnSpc>
                        <a:spcAft>
                          <a:spcPts val="1000"/>
                        </a:spcAft>
                        <a:tabLst>
                          <a:tab pos="3743325" algn="l"/>
                        </a:tabLst>
                      </a:pPr>
                      <a:r>
                        <a:rPr lang="en-GB" sz="1800" dirty="0">
                          <a:effectLst/>
                        </a:rPr>
                        <a:t>Tuesday 12</a:t>
                      </a:r>
                      <a:r>
                        <a:rPr lang="en-GB" sz="1800" baseline="30000" dirty="0">
                          <a:effectLst/>
                        </a:rPr>
                        <a:t>th</a:t>
                      </a:r>
                      <a:r>
                        <a:rPr lang="en-GB" sz="1800" dirty="0">
                          <a:effectLst/>
                        </a:rPr>
                        <a:t> May</a:t>
                      </a:r>
                      <a:endParaRPr lang="en-GB" sz="1400" dirty="0">
                        <a:effectLst/>
                        <a:latin typeface="Calibri"/>
                        <a:ea typeface="Times New Roman"/>
                        <a:cs typeface="Times New Roman"/>
                      </a:endParaRPr>
                    </a:p>
                  </a:txBody>
                  <a:tcPr marL="86331" marR="86331" marT="0" marB="0"/>
                </a:tc>
                <a:tc>
                  <a:txBody>
                    <a:bodyPr/>
                    <a:lstStyle/>
                    <a:p>
                      <a:pPr algn="l">
                        <a:lnSpc>
                          <a:spcPct val="115000"/>
                        </a:lnSpc>
                        <a:spcAft>
                          <a:spcPts val="1000"/>
                        </a:spcAft>
                        <a:tabLst>
                          <a:tab pos="3743325" algn="l"/>
                        </a:tabLst>
                      </a:pPr>
                      <a:r>
                        <a:rPr lang="en-GB" sz="1800">
                          <a:effectLst/>
                        </a:rPr>
                        <a:t>English Reading</a:t>
                      </a:r>
                      <a:endParaRPr lang="en-GB" sz="1400">
                        <a:effectLst/>
                        <a:latin typeface="Calibri"/>
                        <a:ea typeface="Times New Roman"/>
                        <a:cs typeface="Times New Roman"/>
                      </a:endParaRPr>
                    </a:p>
                  </a:txBody>
                  <a:tcPr marL="86331" marR="86331" marT="0" marB="0"/>
                </a:tc>
                <a:tc>
                  <a:txBody>
                    <a:bodyPr/>
                    <a:lstStyle/>
                    <a:p>
                      <a:pPr algn="l">
                        <a:lnSpc>
                          <a:spcPct val="115000"/>
                        </a:lnSpc>
                        <a:spcAft>
                          <a:spcPts val="1000"/>
                        </a:spcAft>
                        <a:tabLst>
                          <a:tab pos="3743325" algn="l"/>
                        </a:tabLst>
                      </a:pPr>
                      <a:r>
                        <a:rPr lang="en-GB" sz="1800">
                          <a:effectLst/>
                        </a:rPr>
                        <a:t>1 hour</a:t>
                      </a:r>
                      <a:endParaRPr lang="en-GB" sz="1400">
                        <a:effectLst/>
                        <a:latin typeface="Calibri"/>
                        <a:ea typeface="Times New Roman"/>
                        <a:cs typeface="Times New Roman"/>
                      </a:endParaRPr>
                    </a:p>
                  </a:txBody>
                  <a:tcPr marL="86331" marR="86331" marT="0" marB="0"/>
                </a:tc>
                <a:extLst>
                  <a:ext uri="{0D108BD9-81ED-4DB2-BD59-A6C34878D82A}">
                    <a16:rowId xmlns:a16="http://schemas.microsoft.com/office/drawing/2014/main" val="10003"/>
                  </a:ext>
                </a:extLst>
              </a:tr>
              <a:tr h="647129">
                <a:tc>
                  <a:txBody>
                    <a:bodyPr/>
                    <a:lstStyle/>
                    <a:p>
                      <a:pPr algn="l">
                        <a:lnSpc>
                          <a:spcPct val="115000"/>
                        </a:lnSpc>
                        <a:spcAft>
                          <a:spcPts val="1000"/>
                        </a:spcAft>
                        <a:tabLst>
                          <a:tab pos="3743325" algn="l"/>
                        </a:tabLst>
                      </a:pPr>
                      <a:r>
                        <a:rPr lang="en-GB" sz="1800" dirty="0">
                          <a:effectLst/>
                        </a:rPr>
                        <a:t>Wednesday 13</a:t>
                      </a:r>
                      <a:r>
                        <a:rPr lang="en-GB" sz="1800" baseline="30000" dirty="0">
                          <a:effectLst/>
                        </a:rPr>
                        <a:t>th</a:t>
                      </a:r>
                      <a:r>
                        <a:rPr lang="en-GB" sz="1800" dirty="0">
                          <a:effectLst/>
                        </a:rPr>
                        <a:t> May</a:t>
                      </a:r>
                      <a:endParaRPr lang="en-GB" sz="1400" dirty="0">
                        <a:effectLst/>
                        <a:latin typeface="Calibri"/>
                        <a:ea typeface="Times New Roman"/>
                        <a:cs typeface="Times New Roman"/>
                      </a:endParaRPr>
                    </a:p>
                  </a:txBody>
                  <a:tcPr marL="86331" marR="86331" marT="0" marB="0"/>
                </a:tc>
                <a:tc>
                  <a:txBody>
                    <a:bodyPr/>
                    <a:lstStyle/>
                    <a:p>
                      <a:pPr algn="l">
                        <a:lnSpc>
                          <a:spcPct val="115000"/>
                        </a:lnSpc>
                        <a:spcAft>
                          <a:spcPts val="1000"/>
                        </a:spcAft>
                        <a:tabLst>
                          <a:tab pos="3743325" algn="l"/>
                        </a:tabLst>
                      </a:pPr>
                      <a:r>
                        <a:rPr lang="en-GB" sz="1800">
                          <a:effectLst/>
                        </a:rPr>
                        <a:t>Mathematics Paper 1: Arithmetic</a:t>
                      </a:r>
                      <a:endParaRPr lang="en-GB" sz="1400">
                        <a:effectLst/>
                        <a:latin typeface="Calibri"/>
                        <a:ea typeface="Times New Roman"/>
                        <a:cs typeface="Times New Roman"/>
                      </a:endParaRPr>
                    </a:p>
                  </a:txBody>
                  <a:tcPr marL="86331" marR="86331" marT="0" marB="0"/>
                </a:tc>
                <a:tc>
                  <a:txBody>
                    <a:bodyPr/>
                    <a:lstStyle/>
                    <a:p>
                      <a:pPr algn="l">
                        <a:lnSpc>
                          <a:spcPct val="115000"/>
                        </a:lnSpc>
                        <a:spcAft>
                          <a:spcPts val="1000"/>
                        </a:spcAft>
                        <a:tabLst>
                          <a:tab pos="3743325" algn="l"/>
                        </a:tabLst>
                      </a:pPr>
                      <a:r>
                        <a:rPr lang="en-GB" sz="1800">
                          <a:effectLst/>
                        </a:rPr>
                        <a:t>30 minutes</a:t>
                      </a:r>
                      <a:endParaRPr lang="en-GB" sz="1400">
                        <a:effectLst/>
                        <a:latin typeface="Calibri"/>
                        <a:ea typeface="Times New Roman"/>
                        <a:cs typeface="Times New Roman"/>
                      </a:endParaRPr>
                    </a:p>
                  </a:txBody>
                  <a:tcPr marL="86331" marR="86331" marT="0" marB="0"/>
                </a:tc>
                <a:extLst>
                  <a:ext uri="{0D108BD9-81ED-4DB2-BD59-A6C34878D82A}">
                    <a16:rowId xmlns:a16="http://schemas.microsoft.com/office/drawing/2014/main" val="10004"/>
                  </a:ext>
                </a:extLst>
              </a:tr>
              <a:tr h="647129">
                <a:tc>
                  <a:txBody>
                    <a:bodyPr/>
                    <a:lstStyle/>
                    <a:p>
                      <a:pPr algn="l">
                        <a:lnSpc>
                          <a:spcPct val="115000"/>
                        </a:lnSpc>
                        <a:spcAft>
                          <a:spcPts val="1000"/>
                        </a:spcAft>
                        <a:tabLst>
                          <a:tab pos="3743325" algn="l"/>
                        </a:tabLst>
                      </a:pPr>
                      <a:r>
                        <a:rPr lang="en-GB" sz="1800" dirty="0">
                          <a:effectLst/>
                        </a:rPr>
                        <a:t>Wednesday 13</a:t>
                      </a:r>
                      <a:r>
                        <a:rPr lang="en-GB" sz="1800" baseline="30000" dirty="0">
                          <a:effectLst/>
                        </a:rPr>
                        <a:t>th</a:t>
                      </a:r>
                      <a:r>
                        <a:rPr lang="en-GB" sz="1800" dirty="0">
                          <a:effectLst/>
                        </a:rPr>
                        <a:t> May</a:t>
                      </a:r>
                      <a:endParaRPr lang="en-GB" sz="1400" dirty="0">
                        <a:effectLst/>
                        <a:latin typeface="+mn-lt"/>
                        <a:ea typeface="Times New Roman"/>
                        <a:cs typeface="Times New Roman"/>
                      </a:endParaRPr>
                    </a:p>
                  </a:txBody>
                  <a:tcPr marL="86331" marR="86331" marT="0" marB="0"/>
                </a:tc>
                <a:tc>
                  <a:txBody>
                    <a:bodyPr/>
                    <a:lstStyle/>
                    <a:p>
                      <a:pPr algn="l">
                        <a:lnSpc>
                          <a:spcPct val="115000"/>
                        </a:lnSpc>
                        <a:spcAft>
                          <a:spcPts val="1000"/>
                        </a:spcAft>
                        <a:tabLst>
                          <a:tab pos="3743325" algn="l"/>
                        </a:tabLst>
                      </a:pPr>
                      <a:r>
                        <a:rPr lang="en-GB" sz="1800">
                          <a:effectLst/>
                        </a:rPr>
                        <a:t>Mathematics Paper 2: Reasoning</a:t>
                      </a:r>
                      <a:endParaRPr lang="en-GB" sz="1400">
                        <a:effectLst/>
                        <a:latin typeface="Calibri"/>
                        <a:ea typeface="Times New Roman"/>
                        <a:cs typeface="Times New Roman"/>
                      </a:endParaRPr>
                    </a:p>
                  </a:txBody>
                  <a:tcPr marL="86331" marR="86331" marT="0" marB="0"/>
                </a:tc>
                <a:tc>
                  <a:txBody>
                    <a:bodyPr/>
                    <a:lstStyle/>
                    <a:p>
                      <a:pPr algn="l">
                        <a:lnSpc>
                          <a:spcPct val="115000"/>
                        </a:lnSpc>
                        <a:spcAft>
                          <a:spcPts val="1000"/>
                        </a:spcAft>
                        <a:tabLst>
                          <a:tab pos="3743325" algn="l"/>
                        </a:tabLst>
                      </a:pPr>
                      <a:r>
                        <a:rPr lang="en-GB" sz="1800">
                          <a:effectLst/>
                        </a:rPr>
                        <a:t>40 minutes</a:t>
                      </a:r>
                      <a:endParaRPr lang="en-GB" sz="1400">
                        <a:effectLst/>
                        <a:latin typeface="Calibri"/>
                        <a:ea typeface="Times New Roman"/>
                        <a:cs typeface="Times New Roman"/>
                      </a:endParaRPr>
                    </a:p>
                  </a:txBody>
                  <a:tcPr marL="86331" marR="86331" marT="0" marB="0"/>
                </a:tc>
                <a:extLst>
                  <a:ext uri="{0D108BD9-81ED-4DB2-BD59-A6C34878D82A}">
                    <a16:rowId xmlns:a16="http://schemas.microsoft.com/office/drawing/2014/main" val="10005"/>
                  </a:ext>
                </a:extLst>
              </a:tr>
              <a:tr h="647129">
                <a:tc>
                  <a:txBody>
                    <a:bodyPr/>
                    <a:lstStyle/>
                    <a:p>
                      <a:pPr algn="l">
                        <a:lnSpc>
                          <a:spcPct val="115000"/>
                        </a:lnSpc>
                        <a:spcAft>
                          <a:spcPts val="1000"/>
                        </a:spcAft>
                        <a:tabLst>
                          <a:tab pos="3743325" algn="l"/>
                        </a:tabLst>
                      </a:pPr>
                      <a:r>
                        <a:rPr lang="en-GB" sz="1800" dirty="0">
                          <a:effectLst/>
                        </a:rPr>
                        <a:t>Thursday 14</a:t>
                      </a:r>
                      <a:r>
                        <a:rPr lang="en-GB" sz="1800" baseline="30000" dirty="0">
                          <a:effectLst/>
                        </a:rPr>
                        <a:t>th</a:t>
                      </a:r>
                      <a:r>
                        <a:rPr lang="en-GB" sz="1800" dirty="0">
                          <a:effectLst/>
                        </a:rPr>
                        <a:t> May </a:t>
                      </a:r>
                      <a:endParaRPr lang="en-GB" sz="1400" dirty="0">
                        <a:effectLst/>
                        <a:latin typeface="Calibri"/>
                        <a:ea typeface="Times New Roman"/>
                        <a:cs typeface="Times New Roman"/>
                      </a:endParaRPr>
                    </a:p>
                  </a:txBody>
                  <a:tcPr marL="86331" marR="86331" marT="0" marB="0"/>
                </a:tc>
                <a:tc>
                  <a:txBody>
                    <a:bodyPr/>
                    <a:lstStyle/>
                    <a:p>
                      <a:pPr algn="l">
                        <a:lnSpc>
                          <a:spcPct val="115000"/>
                        </a:lnSpc>
                        <a:spcAft>
                          <a:spcPts val="1000"/>
                        </a:spcAft>
                        <a:tabLst>
                          <a:tab pos="3743325" algn="l"/>
                        </a:tabLst>
                      </a:pPr>
                      <a:r>
                        <a:rPr lang="en-GB" sz="1800">
                          <a:effectLst/>
                        </a:rPr>
                        <a:t>Mathematics Paper 3: Reasoning</a:t>
                      </a:r>
                      <a:endParaRPr lang="en-GB" sz="1400">
                        <a:effectLst/>
                        <a:latin typeface="Calibri"/>
                        <a:ea typeface="Times New Roman"/>
                        <a:cs typeface="Times New Roman"/>
                      </a:endParaRPr>
                    </a:p>
                  </a:txBody>
                  <a:tcPr marL="86331" marR="86331" marT="0" marB="0"/>
                </a:tc>
                <a:tc>
                  <a:txBody>
                    <a:bodyPr/>
                    <a:lstStyle/>
                    <a:p>
                      <a:pPr algn="l">
                        <a:lnSpc>
                          <a:spcPct val="115000"/>
                        </a:lnSpc>
                        <a:spcAft>
                          <a:spcPts val="1000"/>
                        </a:spcAft>
                        <a:tabLst>
                          <a:tab pos="3743325" algn="l"/>
                        </a:tabLst>
                      </a:pPr>
                      <a:r>
                        <a:rPr lang="en-GB" sz="1800" dirty="0">
                          <a:effectLst/>
                        </a:rPr>
                        <a:t>40 minutes</a:t>
                      </a:r>
                      <a:endParaRPr lang="en-GB" sz="1400" dirty="0">
                        <a:effectLst/>
                        <a:latin typeface="Calibri"/>
                        <a:ea typeface="Times New Roman"/>
                        <a:cs typeface="Times New Roman"/>
                      </a:endParaRPr>
                    </a:p>
                  </a:txBody>
                  <a:tcPr marL="86331" marR="86331" marT="0" marB="0"/>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18547141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Rounded Corners 11">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5409" y="1011045"/>
            <a:ext cx="3277394"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B8684309-596B-C0AA-D772-4FBA5540F011}"/>
              </a:ext>
            </a:extLst>
          </p:cNvPr>
          <p:cNvSpPr txBox="1"/>
          <p:nvPr/>
        </p:nvSpPr>
        <p:spPr>
          <a:xfrm>
            <a:off x="717619" y="-514353"/>
            <a:ext cx="2965889" cy="5793332"/>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r>
              <a:rPr lang="en-US" sz="4400" b="1" kern="1200" dirty="0">
                <a:solidFill>
                  <a:srgbClr val="FFFFFF"/>
                </a:solidFill>
                <a:latin typeface="+mj-lt"/>
                <a:ea typeface="+mj-ea"/>
                <a:cs typeface="+mj-cs"/>
              </a:rPr>
              <a:t>What is involved in the GPS tests?</a:t>
            </a:r>
            <a:endParaRPr lang="en-US" sz="4400" kern="1200" dirty="0">
              <a:solidFill>
                <a:srgbClr val="FFFFFF"/>
              </a:solidFill>
              <a:latin typeface="+mj-lt"/>
              <a:ea typeface="+mj-ea"/>
              <a:cs typeface="Calibri"/>
            </a:endParaRPr>
          </a:p>
        </p:txBody>
      </p:sp>
      <p:sp>
        <p:nvSpPr>
          <p:cNvPr id="14" name="Freeform: Shape 13">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7896" y="0"/>
            <a:ext cx="866357"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971133" y="-1"/>
            <a:ext cx="130305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8" name="Freeform: Shape 17">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19805"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4572000" y="820880"/>
            <a:ext cx="3943349" cy="5272416"/>
          </a:xfrm>
        </p:spPr>
        <p:txBody>
          <a:bodyPr vert="horz" lIns="91440" tIns="45720" rIns="91440" bIns="45720" rtlCol="0" anchor="t">
            <a:normAutofit fontScale="92500" lnSpcReduction="10000"/>
          </a:bodyPr>
          <a:lstStyle/>
          <a:p>
            <a:pPr marL="0" indent="0">
              <a:lnSpc>
                <a:spcPct val="90000"/>
              </a:lnSpc>
              <a:buNone/>
            </a:pPr>
            <a:r>
              <a:rPr lang="en-US" b="1" u="sng" dirty="0"/>
              <a:t>The GPS Test</a:t>
            </a:r>
            <a:endParaRPr lang="en-US" dirty="0">
              <a:cs typeface="Calibri"/>
            </a:endParaRPr>
          </a:p>
          <a:p>
            <a:pPr indent="-228600">
              <a:lnSpc>
                <a:spcPct val="90000"/>
              </a:lnSpc>
            </a:pPr>
            <a:r>
              <a:rPr lang="en-US" dirty="0"/>
              <a:t>Paper 1 assesses grammar and punctuation (50 marks)</a:t>
            </a:r>
            <a:endParaRPr lang="en-US" dirty="0">
              <a:cs typeface="Calibri"/>
            </a:endParaRPr>
          </a:p>
          <a:p>
            <a:pPr indent="-228600">
              <a:lnSpc>
                <a:spcPct val="90000"/>
              </a:lnSpc>
            </a:pPr>
            <a:r>
              <a:rPr lang="en-US" dirty="0"/>
              <a:t>Paper 2 assesses spelling (20 words)</a:t>
            </a:r>
            <a:endParaRPr lang="en-US" dirty="0">
              <a:cs typeface="Calibri"/>
            </a:endParaRPr>
          </a:p>
          <a:p>
            <a:pPr indent="-228600">
              <a:lnSpc>
                <a:spcPct val="90000"/>
              </a:lnSpc>
            </a:pPr>
            <a:r>
              <a:rPr lang="en-US" dirty="0"/>
              <a:t>A variety of question types</a:t>
            </a:r>
            <a:endParaRPr lang="en-US" dirty="0">
              <a:cs typeface="Calibri"/>
            </a:endParaRPr>
          </a:p>
          <a:p>
            <a:pPr indent="-228600">
              <a:lnSpc>
                <a:spcPct val="90000"/>
              </a:lnSpc>
            </a:pPr>
            <a:r>
              <a:rPr lang="en-US" dirty="0">
                <a:cs typeface="Calibri"/>
              </a:rPr>
              <a:t>We can read questions out if children ask in Paper 1</a:t>
            </a:r>
          </a:p>
          <a:p>
            <a:pPr indent="-228600">
              <a:lnSpc>
                <a:spcPct val="90000"/>
              </a:lnSpc>
            </a:pPr>
            <a:endParaRPr lang="en-US" dirty="0">
              <a:cs typeface="Calibri"/>
            </a:endParaRPr>
          </a:p>
        </p:txBody>
      </p:sp>
      <p:sp>
        <p:nvSpPr>
          <p:cNvPr id="20" name="Freeform: Shape 19">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161135"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563731" y="5717905"/>
            <a:ext cx="1328706"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4" name="Freeform: Shape 23">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99729" y="6258755"/>
            <a:ext cx="1174455"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Picture 4"/>
          <p:cNvPicPr/>
          <p:nvPr/>
        </p:nvPicPr>
        <p:blipFill>
          <a:blip r:embed="rId2">
            <a:extLst>
              <a:ext uri="{28A0092B-C50C-407E-A947-70E740481C1C}">
                <a14:useLocalDpi xmlns:a14="http://schemas.microsoft.com/office/drawing/2010/main" val="0"/>
              </a:ext>
            </a:extLst>
          </a:blip>
          <a:stretch>
            <a:fillRect/>
          </a:stretch>
        </p:blipFill>
        <p:spPr>
          <a:xfrm>
            <a:off x="212171" y="3796062"/>
            <a:ext cx="3966845" cy="2546350"/>
          </a:xfrm>
          <a:prstGeom prst="rect">
            <a:avLst/>
          </a:prstGeom>
          <a:ln>
            <a:solidFill>
              <a:schemeClr val="tx1"/>
            </a:solidFill>
          </a:ln>
        </p:spPr>
      </p:pic>
    </p:spTree>
    <p:extLst>
      <p:ext uri="{BB962C8B-B14F-4D97-AF65-F5344CB8AC3E}">
        <p14:creationId xmlns:p14="http://schemas.microsoft.com/office/powerpoint/2010/main" val="24725030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1" name="Rectangle 10">
            <a:extLst>
              <a:ext uri="{FF2B5EF4-FFF2-40B4-BE49-F238E27FC236}">
                <a16:creationId xmlns:a16="http://schemas.microsoft.com/office/drawing/2014/main" id="{8E0919AE-B384-4D4A-9837-F629B1CF11B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613470" y="486184"/>
            <a:ext cx="4047928" cy="1325563"/>
          </a:xfrm>
        </p:spPr>
        <p:txBody>
          <a:bodyPr>
            <a:normAutofit fontScale="90000"/>
          </a:bodyPr>
          <a:lstStyle/>
          <a:p>
            <a:r>
              <a:rPr lang="en-GB" b="1" dirty="0">
                <a:cs typeface="Calibri"/>
              </a:rPr>
              <a:t>What is involved in the Reading tests?</a:t>
            </a:r>
            <a:endParaRPr lang="en-US" dirty="0"/>
          </a:p>
        </p:txBody>
      </p:sp>
      <p:sp>
        <p:nvSpPr>
          <p:cNvPr id="32" name="Oval 12">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908536" y="1533388"/>
            <a:ext cx="565542" cy="73360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6" name="Picture 5"/>
          <p:cNvPicPr/>
          <p:nvPr/>
        </p:nvPicPr>
        <p:blipFill rotWithShape="1">
          <a:blip r:embed="rId2" cstate="print">
            <a:extLst>
              <a:ext uri="{28A0092B-C50C-407E-A947-70E740481C1C}">
                <a14:useLocalDpi xmlns:a14="http://schemas.microsoft.com/office/drawing/2010/main" val="0"/>
              </a:ext>
            </a:extLst>
          </a:blip>
          <a:srcRect b="15122"/>
          <a:stretch/>
        </p:blipFill>
        <p:spPr>
          <a:xfrm>
            <a:off x="1152392" y="579155"/>
            <a:ext cx="2038915" cy="2242538"/>
          </a:xfrm>
          <a:custGeom>
            <a:avLst/>
            <a:gdLst/>
            <a:ahLst/>
            <a:cxnLst/>
            <a:rect l="l" t="t" r="r" b="b"/>
            <a:pathLst>
              <a:path w="4252881" h="4252881">
                <a:moveTo>
                  <a:pt x="95137" y="0"/>
                </a:moveTo>
                <a:lnTo>
                  <a:pt x="4157744" y="0"/>
                </a:lnTo>
                <a:cubicBezTo>
                  <a:pt x="4210287" y="0"/>
                  <a:pt x="4252881" y="42594"/>
                  <a:pt x="4252881" y="95137"/>
                </a:cubicBezTo>
                <a:lnTo>
                  <a:pt x="4252881" y="4157744"/>
                </a:lnTo>
                <a:cubicBezTo>
                  <a:pt x="4252881" y="4210287"/>
                  <a:pt x="4210287" y="4252881"/>
                  <a:pt x="4157744" y="4252881"/>
                </a:cubicBezTo>
                <a:lnTo>
                  <a:pt x="95137" y="4252881"/>
                </a:lnTo>
                <a:cubicBezTo>
                  <a:pt x="42594" y="4252881"/>
                  <a:pt x="0" y="4210287"/>
                  <a:pt x="0" y="4157744"/>
                </a:cubicBezTo>
                <a:lnTo>
                  <a:pt x="0" y="95137"/>
                </a:lnTo>
                <a:cubicBezTo>
                  <a:pt x="0" y="42594"/>
                  <a:pt x="42594" y="0"/>
                  <a:pt x="95137" y="0"/>
                </a:cubicBezTo>
                <a:close/>
              </a:path>
            </a:pathLst>
          </a:custGeom>
        </p:spPr>
      </p:pic>
      <p:sp>
        <p:nvSpPr>
          <p:cNvPr id="33" name="Rectangle 14">
            <a:extLst>
              <a:ext uri="{FF2B5EF4-FFF2-40B4-BE49-F238E27FC236}">
                <a16:creationId xmlns:a16="http://schemas.microsoft.com/office/drawing/2014/main" id="{107D50C9-F568-423A-A839-B49874AAEE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64518" y="4442435"/>
            <a:ext cx="468550" cy="624734"/>
          </a:xfrm>
          <a:prstGeom prst="rect">
            <a:avLst/>
          </a:prstGeom>
          <a:noFill/>
          <a:ln w="127000">
            <a:solidFill>
              <a:schemeClr val="accent6"/>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pic>
        <p:nvPicPr>
          <p:cNvPr id="5" name="Picture 4"/>
          <p:cNvPicPr/>
          <p:nvPr/>
        </p:nvPicPr>
        <p:blipFill>
          <a:blip r:embed="rId3">
            <a:extLst>
              <a:ext uri="{28A0092B-C50C-407E-A947-70E740481C1C}">
                <a14:useLocalDpi xmlns:a14="http://schemas.microsoft.com/office/drawing/2010/main" val="0"/>
              </a:ext>
            </a:extLst>
          </a:blip>
          <a:stretch>
            <a:fillRect/>
          </a:stretch>
        </p:blipFill>
        <p:spPr>
          <a:xfrm>
            <a:off x="480737" y="3291744"/>
            <a:ext cx="4225925" cy="2667810"/>
          </a:xfrm>
          <a:custGeom>
            <a:avLst/>
            <a:gdLst/>
            <a:ahLst/>
            <a:cxnLst/>
            <a:rect l="l" t="t" r="r" b="b"/>
            <a:pathLst>
              <a:path w="4252881" h="4252881">
                <a:moveTo>
                  <a:pt x="95137" y="0"/>
                </a:moveTo>
                <a:lnTo>
                  <a:pt x="4157744" y="0"/>
                </a:lnTo>
                <a:cubicBezTo>
                  <a:pt x="4210287" y="0"/>
                  <a:pt x="4252881" y="42594"/>
                  <a:pt x="4252881" y="95137"/>
                </a:cubicBezTo>
                <a:lnTo>
                  <a:pt x="4252881" y="4157744"/>
                </a:lnTo>
                <a:cubicBezTo>
                  <a:pt x="4252881" y="4210287"/>
                  <a:pt x="4210287" y="4252881"/>
                  <a:pt x="4157744" y="4252881"/>
                </a:cubicBezTo>
                <a:lnTo>
                  <a:pt x="95137" y="4252881"/>
                </a:lnTo>
                <a:cubicBezTo>
                  <a:pt x="42594" y="4252881"/>
                  <a:pt x="0" y="4210287"/>
                  <a:pt x="0" y="4157744"/>
                </a:cubicBezTo>
                <a:lnTo>
                  <a:pt x="0" y="95137"/>
                </a:lnTo>
                <a:cubicBezTo>
                  <a:pt x="0" y="42594"/>
                  <a:pt x="42594" y="0"/>
                  <a:pt x="95137" y="0"/>
                </a:cubicBezTo>
                <a:close/>
              </a:path>
            </a:pathLst>
          </a:custGeom>
        </p:spPr>
      </p:pic>
      <p:graphicFrame>
        <p:nvGraphicFramePr>
          <p:cNvPr id="22" name="Content Placeholder 2">
            <a:extLst>
              <a:ext uri="{FF2B5EF4-FFF2-40B4-BE49-F238E27FC236}">
                <a16:creationId xmlns:a16="http://schemas.microsoft.com/office/drawing/2014/main" id="{842BFEB0-8EEE-4F4B-E14B-F3C11F6D20F3}"/>
              </a:ext>
            </a:extLst>
          </p:cNvPr>
          <p:cNvGraphicFramePr>
            <a:graphicFrameLocks noGrp="1"/>
          </p:cNvGraphicFramePr>
          <p:nvPr>
            <p:ph idx="1"/>
          </p:nvPr>
        </p:nvGraphicFramePr>
        <p:xfrm>
          <a:off x="4613470" y="1946684"/>
          <a:ext cx="4047928" cy="435133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5961471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020C988C-FAAD-4B22-8BA7-6B5DEFD8D1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2">
            <a:extLst>
              <a:ext uri="{FF2B5EF4-FFF2-40B4-BE49-F238E27FC236}">
                <a16:creationId xmlns:a16="http://schemas.microsoft.com/office/drawing/2014/main" id="{9E2CA8B4-B0AE-CB5F-4F9C-1F155D6EFCAA}"/>
              </a:ext>
            </a:extLst>
          </p:cNvPr>
          <p:cNvSpPr>
            <a:spLocks noGrp="1"/>
          </p:cNvSpPr>
          <p:nvPr>
            <p:ph type="title"/>
          </p:nvPr>
        </p:nvSpPr>
        <p:spPr>
          <a:xfrm>
            <a:off x="202447" y="-596"/>
            <a:ext cx="4881748" cy="1338478"/>
          </a:xfrm>
        </p:spPr>
        <p:txBody>
          <a:bodyPr vert="horz" lIns="91440" tIns="45720" rIns="91440" bIns="45720" rtlCol="0" anchor="ctr">
            <a:normAutofit fontScale="90000"/>
          </a:bodyPr>
          <a:lstStyle/>
          <a:p>
            <a:pPr algn="l">
              <a:lnSpc>
                <a:spcPct val="90000"/>
              </a:lnSpc>
            </a:pPr>
            <a:endParaRPr lang="en-US"/>
          </a:p>
          <a:p>
            <a:r>
              <a:rPr lang="en-GB" b="1" dirty="0">
                <a:cs typeface="Calibri"/>
              </a:rPr>
              <a:t>What is involved in the Maths tests?</a:t>
            </a:r>
            <a:endParaRPr lang="en-US" dirty="0"/>
          </a:p>
        </p:txBody>
      </p:sp>
      <p:sp>
        <p:nvSpPr>
          <p:cNvPr id="5" name="Rectangle: Rounded Corners 261"/>
          <p:cNvSpPr/>
          <p:nvPr/>
        </p:nvSpPr>
        <p:spPr>
          <a:xfrm>
            <a:off x="628650" y="2083930"/>
            <a:ext cx="3835613" cy="4351338"/>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lIns="91440" tIns="45720" rIns="91440" bIns="45720" numCol="1" spcCol="0" rtlCol="0" fromWordArt="0" anchor="t" anchorCtr="0" forceAA="0" compatLnSpc="1">
            <a:prstTxWarp prst="textNoShape">
              <a:avLst/>
            </a:prstTxWarp>
            <a:normAutofit/>
          </a:bodyPr>
          <a:lstStyle/>
          <a:p>
            <a:pPr>
              <a:lnSpc>
                <a:spcPct val="90000"/>
              </a:lnSpc>
              <a:spcAft>
                <a:spcPts val="1000"/>
              </a:spcAft>
            </a:pPr>
            <a:r>
              <a:rPr lang="en-US" b="1" dirty="0">
                <a:solidFill>
                  <a:schemeClr val="tx1"/>
                </a:solidFill>
                <a:cs typeface="Calibri"/>
              </a:rPr>
              <a:t>3 Papers in total</a:t>
            </a:r>
            <a:endParaRPr lang="en-US" b="1" dirty="0">
              <a:solidFill>
                <a:schemeClr val="tx1"/>
              </a:solidFill>
            </a:endParaRPr>
          </a:p>
          <a:p>
            <a:pPr>
              <a:lnSpc>
                <a:spcPct val="90000"/>
              </a:lnSpc>
              <a:spcAft>
                <a:spcPts val="1000"/>
              </a:spcAft>
            </a:pPr>
            <a:r>
              <a:rPr lang="en-US" b="1" u="sng" dirty="0">
                <a:solidFill>
                  <a:schemeClr val="tx1"/>
                </a:solidFill>
                <a:effectLst/>
              </a:rPr>
              <a:t>The Arithmetic Test</a:t>
            </a:r>
            <a:r>
              <a:rPr lang="en-US" b="1" u="sng" dirty="0">
                <a:solidFill>
                  <a:schemeClr val="tx1"/>
                </a:solidFill>
              </a:rPr>
              <a:t> – Paper 1</a:t>
            </a:r>
            <a:endParaRPr lang="en-US" dirty="0">
              <a:solidFill>
                <a:schemeClr val="tx1"/>
              </a:solidFill>
              <a:effectLst/>
              <a:cs typeface="Calibri"/>
            </a:endParaRPr>
          </a:p>
          <a:p>
            <a:pPr indent="-228600">
              <a:lnSpc>
                <a:spcPct val="90000"/>
              </a:lnSpc>
              <a:spcAft>
                <a:spcPts val="1000"/>
              </a:spcAft>
              <a:buFont typeface="Arial" panose="020B0604020202020204" pitchFamily="34" charset="0"/>
              <a:buChar char="•"/>
            </a:pPr>
            <a:r>
              <a:rPr lang="en-US" dirty="0">
                <a:solidFill>
                  <a:schemeClr val="tx1"/>
                </a:solidFill>
                <a:effectLst/>
              </a:rPr>
              <a:t>35 questions</a:t>
            </a:r>
            <a:endParaRPr lang="en-US" dirty="0">
              <a:solidFill>
                <a:schemeClr val="tx1"/>
              </a:solidFill>
              <a:effectLst/>
              <a:cs typeface="Calibri"/>
            </a:endParaRPr>
          </a:p>
          <a:p>
            <a:pPr indent="-228600">
              <a:lnSpc>
                <a:spcPct val="90000"/>
              </a:lnSpc>
              <a:spcAft>
                <a:spcPts val="1000"/>
              </a:spcAft>
              <a:buFont typeface="Arial" panose="020B0604020202020204" pitchFamily="34" charset="0"/>
              <a:buChar char="•"/>
            </a:pPr>
            <a:r>
              <a:rPr lang="en-US" dirty="0">
                <a:solidFill>
                  <a:schemeClr val="tx1"/>
                </a:solidFill>
                <a:effectLst/>
              </a:rPr>
              <a:t>No context to the questions, so there is no reading needed</a:t>
            </a:r>
            <a:endParaRPr lang="en-US" dirty="0">
              <a:solidFill>
                <a:schemeClr val="tx1"/>
              </a:solidFill>
              <a:effectLst/>
              <a:cs typeface="Calibri"/>
            </a:endParaRPr>
          </a:p>
          <a:p>
            <a:pPr indent="-228600">
              <a:lnSpc>
                <a:spcPct val="90000"/>
              </a:lnSpc>
              <a:spcAft>
                <a:spcPts val="1000"/>
              </a:spcAft>
              <a:buFont typeface="Arial" panose="020B0604020202020204" pitchFamily="34" charset="0"/>
              <a:buChar char="•"/>
            </a:pPr>
            <a:r>
              <a:rPr lang="en-US" dirty="0">
                <a:solidFill>
                  <a:schemeClr val="tx1"/>
                </a:solidFill>
                <a:effectLst/>
              </a:rPr>
              <a:t>Some can be solved mentally, others require jottings or written methods</a:t>
            </a:r>
            <a:endParaRPr lang="en-US" dirty="0">
              <a:solidFill>
                <a:schemeClr val="tx1"/>
              </a:solidFill>
              <a:effectLst/>
              <a:cs typeface="Calibri"/>
            </a:endParaRPr>
          </a:p>
          <a:p>
            <a:pPr indent="-228600">
              <a:lnSpc>
                <a:spcPct val="90000"/>
              </a:lnSpc>
              <a:spcAft>
                <a:spcPts val="1000"/>
              </a:spcAft>
              <a:buFont typeface="Arial" panose="020B0604020202020204" pitchFamily="34" charset="0"/>
              <a:buChar char="•"/>
            </a:pPr>
            <a:r>
              <a:rPr lang="en-US" dirty="0">
                <a:solidFill>
                  <a:schemeClr val="tx1"/>
                </a:solidFill>
                <a:effectLst/>
              </a:rPr>
              <a:t>Long multiplication and long division are worth 2 marks (all other questions are worth 1 mark)</a:t>
            </a:r>
            <a:endParaRPr lang="en-US" dirty="0">
              <a:solidFill>
                <a:schemeClr val="tx1"/>
              </a:solidFill>
              <a:effectLst/>
              <a:cs typeface="Calibri"/>
            </a:endParaRPr>
          </a:p>
        </p:txBody>
      </p:sp>
      <p:sp>
        <p:nvSpPr>
          <p:cNvPr id="14" name="Oval 13">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64476" y="2507215"/>
            <a:ext cx="710616" cy="92178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16" name="Arc 15">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4432189" flipV="1">
            <a:off x="5078726" y="2452613"/>
            <a:ext cx="4592562" cy="3444422"/>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6" name="Content Placeholder 5"/>
          <p:cNvPicPr>
            <a:picLocks noGrp="1"/>
          </p:cNvPicPr>
          <p:nvPr>
            <p:ph idx="1"/>
          </p:nvPr>
        </p:nvPicPr>
        <p:blipFill rotWithShape="1">
          <a:blip r:embed="rId2" cstate="print">
            <a:extLst>
              <a:ext uri="{28A0092B-C50C-407E-A947-70E740481C1C}">
                <a14:useLocalDpi xmlns:a14="http://schemas.microsoft.com/office/drawing/2010/main" val="0"/>
              </a:ext>
            </a:extLst>
          </a:blip>
          <a:srcRect r="800" b="23377"/>
          <a:stretch/>
        </p:blipFill>
        <p:spPr>
          <a:xfrm>
            <a:off x="6152077" y="378920"/>
            <a:ext cx="1802917" cy="2218975"/>
          </a:xfrm>
          <a:custGeom>
            <a:avLst/>
            <a:gdLst/>
            <a:ahLst/>
            <a:cxnLst/>
            <a:rect l="l" t="t" r="r" b="b"/>
            <a:pathLst>
              <a:path w="2185353" h="2064564">
                <a:moveTo>
                  <a:pt x="65529" y="0"/>
                </a:moveTo>
                <a:lnTo>
                  <a:pt x="2119824" y="0"/>
                </a:lnTo>
                <a:cubicBezTo>
                  <a:pt x="2156015" y="0"/>
                  <a:pt x="2185353" y="29338"/>
                  <a:pt x="2185353" y="65529"/>
                </a:cubicBezTo>
                <a:lnTo>
                  <a:pt x="2185353" y="1999035"/>
                </a:lnTo>
                <a:cubicBezTo>
                  <a:pt x="2185353" y="2035226"/>
                  <a:pt x="2156015" y="2064564"/>
                  <a:pt x="2119824" y="2064564"/>
                </a:cubicBezTo>
                <a:lnTo>
                  <a:pt x="65529" y="2064564"/>
                </a:lnTo>
                <a:cubicBezTo>
                  <a:pt x="29338" y="2064564"/>
                  <a:pt x="0" y="2035226"/>
                  <a:pt x="0" y="1999035"/>
                </a:cubicBezTo>
                <a:lnTo>
                  <a:pt x="0" y="65529"/>
                </a:lnTo>
                <a:cubicBezTo>
                  <a:pt x="0" y="29338"/>
                  <a:pt x="29338" y="0"/>
                  <a:pt x="65529" y="0"/>
                </a:cubicBezTo>
                <a:close/>
              </a:path>
            </a:pathLst>
          </a:custGeom>
        </p:spPr>
      </p:pic>
      <p:pic>
        <p:nvPicPr>
          <p:cNvPr id="7" name="Picture 6"/>
          <p:cNvPicPr/>
          <p:nvPr/>
        </p:nvPicPr>
        <p:blipFill>
          <a:blip r:embed="rId3">
            <a:extLst>
              <a:ext uri="{28A0092B-C50C-407E-A947-70E740481C1C}">
                <a14:useLocalDpi xmlns:a14="http://schemas.microsoft.com/office/drawing/2010/main" val="0"/>
              </a:ext>
            </a:extLst>
          </a:blip>
          <a:stretch>
            <a:fillRect/>
          </a:stretch>
        </p:blipFill>
        <p:spPr>
          <a:xfrm>
            <a:off x="4909597" y="3612159"/>
            <a:ext cx="3389850" cy="2090684"/>
          </a:xfrm>
          <a:custGeom>
            <a:avLst/>
            <a:gdLst/>
            <a:ahLst/>
            <a:cxnLst/>
            <a:rect l="l" t="t" r="r" b="b"/>
            <a:pathLst>
              <a:path w="2185353" h="2064564">
                <a:moveTo>
                  <a:pt x="65529" y="0"/>
                </a:moveTo>
                <a:lnTo>
                  <a:pt x="2119824" y="0"/>
                </a:lnTo>
                <a:cubicBezTo>
                  <a:pt x="2156015" y="0"/>
                  <a:pt x="2185353" y="29338"/>
                  <a:pt x="2185353" y="65529"/>
                </a:cubicBezTo>
                <a:lnTo>
                  <a:pt x="2185353" y="1999035"/>
                </a:lnTo>
                <a:cubicBezTo>
                  <a:pt x="2185353" y="2035226"/>
                  <a:pt x="2156015" y="2064564"/>
                  <a:pt x="2119824" y="2064564"/>
                </a:cubicBezTo>
                <a:lnTo>
                  <a:pt x="65529" y="2064564"/>
                </a:lnTo>
                <a:cubicBezTo>
                  <a:pt x="29338" y="2064564"/>
                  <a:pt x="0" y="2035226"/>
                  <a:pt x="0" y="1999035"/>
                </a:cubicBezTo>
                <a:lnTo>
                  <a:pt x="0" y="65529"/>
                </a:lnTo>
                <a:cubicBezTo>
                  <a:pt x="0" y="29338"/>
                  <a:pt x="29338" y="0"/>
                  <a:pt x="65529" y="0"/>
                </a:cubicBezTo>
                <a:close/>
              </a:path>
            </a:pathLst>
          </a:custGeom>
        </p:spPr>
      </p:pic>
    </p:spTree>
    <p:extLst>
      <p:ext uri="{BB962C8B-B14F-4D97-AF65-F5344CB8AC3E}">
        <p14:creationId xmlns:p14="http://schemas.microsoft.com/office/powerpoint/2010/main" val="163460383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95199994-21AE-49A2-BA0D-12E295989A9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p:cNvSpPr>
            <a:spLocks noGrp="1"/>
          </p:cNvSpPr>
          <p:nvPr>
            <p:ph type="title"/>
          </p:nvPr>
        </p:nvSpPr>
        <p:spPr>
          <a:xfrm>
            <a:off x="3488601" y="530578"/>
            <a:ext cx="5166960" cy="1173025"/>
          </a:xfrm>
        </p:spPr>
        <p:txBody>
          <a:bodyPr vert="horz" lIns="91440" tIns="45720" rIns="91440" bIns="45720" rtlCol="0" anchor="ctr">
            <a:normAutofit/>
          </a:bodyPr>
          <a:lstStyle/>
          <a:p>
            <a:pPr algn="l">
              <a:lnSpc>
                <a:spcPct val="90000"/>
              </a:lnSpc>
            </a:pPr>
            <a:r>
              <a:rPr lang="en-US" dirty="0" err="1">
                <a:cs typeface="Calibri"/>
              </a:rPr>
              <a:t>Maths</a:t>
            </a:r>
            <a:r>
              <a:rPr lang="en-US" dirty="0">
                <a:cs typeface="Calibri"/>
              </a:rPr>
              <a:t> Paper 2 and 3</a:t>
            </a:r>
            <a:endParaRPr lang="en-US" sz="4400" kern="1200" dirty="0">
              <a:solidFill>
                <a:schemeClr val="tx1"/>
              </a:solidFill>
              <a:latin typeface="+mj-lt"/>
              <a:ea typeface="+mj-ea"/>
              <a:cs typeface="+mj-cs"/>
            </a:endParaRPr>
          </a:p>
        </p:txBody>
      </p:sp>
      <p:pic>
        <p:nvPicPr>
          <p:cNvPr id="5" name="Content Placeholder 4"/>
          <p:cNvPicPr>
            <a:picLocks noGrp="1"/>
          </p:cNvPicPr>
          <p:nvPr>
            <p:ph idx="1"/>
          </p:nvPr>
        </p:nvPicPr>
        <p:blipFill>
          <a:blip r:embed="rId2" cstate="print">
            <a:extLst>
              <a:ext uri="{28A0092B-C50C-407E-A947-70E740481C1C}">
                <a14:useLocalDpi xmlns:a14="http://schemas.microsoft.com/office/drawing/2010/main" val="0"/>
              </a:ext>
            </a:extLst>
          </a:blip>
          <a:stretch>
            <a:fillRect/>
          </a:stretch>
        </p:blipFill>
        <p:spPr>
          <a:xfrm>
            <a:off x="628649" y="2041408"/>
            <a:ext cx="4080146" cy="2662294"/>
          </a:xfrm>
          <a:custGeom>
            <a:avLst/>
            <a:gdLst/>
            <a:ahLst/>
            <a:cxnLst/>
            <a:rect l="l" t="t" r="r" b="b"/>
            <a:pathLst>
              <a:path w="4643496" h="5550370">
                <a:moveTo>
                  <a:pt x="81586" y="0"/>
                </a:moveTo>
                <a:lnTo>
                  <a:pt x="4561910" y="0"/>
                </a:lnTo>
                <a:cubicBezTo>
                  <a:pt x="4606969" y="0"/>
                  <a:pt x="4643496" y="36527"/>
                  <a:pt x="4643496" y="81586"/>
                </a:cubicBezTo>
                <a:lnTo>
                  <a:pt x="4643496" y="5468784"/>
                </a:lnTo>
                <a:cubicBezTo>
                  <a:pt x="4643496" y="5513843"/>
                  <a:pt x="4606969" y="5550370"/>
                  <a:pt x="4561910" y="5550370"/>
                </a:cubicBezTo>
                <a:lnTo>
                  <a:pt x="81586" y="5550370"/>
                </a:lnTo>
                <a:cubicBezTo>
                  <a:pt x="36527" y="5550370"/>
                  <a:pt x="0" y="5513843"/>
                  <a:pt x="0" y="5468784"/>
                </a:cubicBezTo>
                <a:lnTo>
                  <a:pt x="0" y="81586"/>
                </a:lnTo>
                <a:cubicBezTo>
                  <a:pt x="0" y="36527"/>
                  <a:pt x="36527" y="0"/>
                  <a:pt x="81586" y="0"/>
                </a:cubicBezTo>
                <a:close/>
              </a:path>
            </a:pathLst>
          </a:custGeom>
        </p:spPr>
      </p:pic>
      <p:sp>
        <p:nvSpPr>
          <p:cNvPr id="12" name="Arc 11">
            <a:extLst>
              <a:ext uri="{FF2B5EF4-FFF2-40B4-BE49-F238E27FC236}">
                <a16:creationId xmlns:a16="http://schemas.microsoft.com/office/drawing/2014/main" id="{A2C34835-4F79-4934-B151-D68E79764C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269068">
            <a:off x="6164896" y="3712762"/>
            <a:ext cx="2987899" cy="2240924"/>
          </a:xfrm>
          <a:prstGeom prst="arc">
            <a:avLst>
              <a:gd name="adj1" fmla="val 14441841"/>
              <a:gd name="adj2" fmla="val 0"/>
            </a:avLst>
          </a:prstGeom>
          <a:ln w="127000" cap="rnd">
            <a:solidFill>
              <a:schemeClr val="accent4">
                <a:alpha val="95000"/>
              </a:schemeClr>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4" name="Rectangle: Rounded Corners 260"/>
          <p:cNvSpPr/>
          <p:nvPr/>
        </p:nvSpPr>
        <p:spPr>
          <a:xfrm>
            <a:off x="5077177" y="1825625"/>
            <a:ext cx="3578384" cy="4388908"/>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ot="0" spcFirstLastPara="0" vert="horz" lIns="91440" tIns="45720" rIns="91440" bIns="45720" numCol="1" spcCol="0" rtlCol="0" fromWordArt="0" anchor="t" anchorCtr="0" forceAA="0" compatLnSpc="1">
            <a:prstTxWarp prst="textNoShape">
              <a:avLst/>
            </a:prstTxWarp>
            <a:normAutofit/>
          </a:bodyPr>
          <a:lstStyle/>
          <a:p>
            <a:pPr indent="-228600">
              <a:lnSpc>
                <a:spcPct val="90000"/>
              </a:lnSpc>
              <a:spcAft>
                <a:spcPts val="1000"/>
              </a:spcAft>
              <a:buFont typeface="Arial" panose="020B0604020202020204" pitchFamily="34" charset="0"/>
              <a:buChar char="•"/>
            </a:pPr>
            <a:r>
              <a:rPr lang="en-US" b="1" u="sng" dirty="0">
                <a:solidFill>
                  <a:schemeClr val="tx1"/>
                </a:solidFill>
                <a:effectLst/>
              </a:rPr>
              <a:t>The Reasoning Tests</a:t>
            </a:r>
            <a:endParaRPr lang="en-US" dirty="0">
              <a:solidFill>
                <a:schemeClr val="tx1"/>
              </a:solidFill>
              <a:effectLst/>
            </a:endParaRPr>
          </a:p>
          <a:p>
            <a:pPr indent="-228600">
              <a:lnSpc>
                <a:spcPct val="90000"/>
              </a:lnSpc>
              <a:spcAft>
                <a:spcPts val="1000"/>
              </a:spcAft>
              <a:buFont typeface="Arial" panose="020B0604020202020204" pitchFamily="34" charset="0"/>
              <a:buChar char="•"/>
            </a:pPr>
            <a:r>
              <a:rPr lang="en-US" dirty="0">
                <a:solidFill>
                  <a:schemeClr val="tx1"/>
                </a:solidFill>
                <a:effectLst/>
              </a:rPr>
              <a:t>35 marks per paper</a:t>
            </a:r>
            <a:endParaRPr lang="en-US" dirty="0">
              <a:solidFill>
                <a:schemeClr val="tx1"/>
              </a:solidFill>
              <a:effectLst/>
              <a:cs typeface="Calibri"/>
            </a:endParaRPr>
          </a:p>
          <a:p>
            <a:pPr indent="-228600">
              <a:lnSpc>
                <a:spcPct val="90000"/>
              </a:lnSpc>
              <a:spcAft>
                <a:spcPts val="1000"/>
              </a:spcAft>
              <a:buFont typeface="Arial" panose="020B0604020202020204" pitchFamily="34" charset="0"/>
              <a:buChar char="•"/>
            </a:pPr>
            <a:r>
              <a:rPr lang="en-US" dirty="0">
                <a:solidFill>
                  <a:schemeClr val="tx1"/>
                </a:solidFill>
                <a:effectLst/>
              </a:rPr>
              <a:t>They assess mathematical problem solving and reasoning</a:t>
            </a:r>
            <a:endParaRPr lang="en-US" dirty="0">
              <a:solidFill>
                <a:schemeClr val="tx1"/>
              </a:solidFill>
              <a:effectLst/>
              <a:cs typeface="Calibri"/>
            </a:endParaRPr>
          </a:p>
          <a:p>
            <a:pPr indent="-228600">
              <a:lnSpc>
                <a:spcPct val="90000"/>
              </a:lnSpc>
              <a:spcAft>
                <a:spcPts val="1000"/>
              </a:spcAft>
              <a:buFont typeface="Arial" panose="020B0604020202020204" pitchFamily="34" charset="0"/>
              <a:buChar char="•"/>
            </a:pPr>
            <a:r>
              <a:rPr lang="en-US" dirty="0">
                <a:solidFill>
                  <a:schemeClr val="tx1"/>
                </a:solidFill>
                <a:effectLst/>
              </a:rPr>
              <a:t>Calculators not allowed</a:t>
            </a:r>
            <a:endParaRPr lang="en-US" dirty="0">
              <a:solidFill>
                <a:schemeClr val="tx1"/>
              </a:solidFill>
              <a:effectLst/>
              <a:cs typeface="Calibri"/>
            </a:endParaRPr>
          </a:p>
          <a:p>
            <a:pPr indent="-228600">
              <a:lnSpc>
                <a:spcPct val="90000"/>
              </a:lnSpc>
              <a:spcAft>
                <a:spcPts val="1000"/>
              </a:spcAft>
              <a:buFont typeface="Arial" panose="020B0604020202020204" pitchFamily="34" charset="0"/>
              <a:buChar char="•"/>
            </a:pPr>
            <a:r>
              <a:rPr lang="en-US" dirty="0">
                <a:solidFill>
                  <a:schemeClr val="tx1"/>
                </a:solidFill>
                <a:effectLst/>
              </a:rPr>
              <a:t>A significant amount of reading needed</a:t>
            </a:r>
            <a:endParaRPr lang="en-US" dirty="0">
              <a:solidFill>
                <a:schemeClr val="tx1"/>
              </a:solidFill>
              <a:effectLst/>
              <a:cs typeface="Calibri"/>
            </a:endParaRPr>
          </a:p>
          <a:p>
            <a:pPr indent="-228600">
              <a:lnSpc>
                <a:spcPct val="90000"/>
              </a:lnSpc>
              <a:spcAft>
                <a:spcPts val="1000"/>
              </a:spcAft>
              <a:buFont typeface="Arial" panose="020B0604020202020204" pitchFamily="34" charset="0"/>
              <a:buChar char="•"/>
            </a:pPr>
            <a:r>
              <a:rPr lang="en-US" dirty="0">
                <a:solidFill>
                  <a:schemeClr val="tx1"/>
                </a:solidFill>
                <a:cs typeface="Calibri"/>
              </a:rPr>
              <a:t>We can read the questions to the children if they ask.</a:t>
            </a:r>
          </a:p>
        </p:txBody>
      </p:sp>
    </p:spTree>
    <p:extLst>
      <p:ext uri="{BB962C8B-B14F-4D97-AF65-F5344CB8AC3E}">
        <p14:creationId xmlns:p14="http://schemas.microsoft.com/office/powerpoint/2010/main" val="19500899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9">
            <a:extLst>
              <a:ext uri="{FF2B5EF4-FFF2-40B4-BE49-F238E27FC236}">
                <a16:creationId xmlns:a16="http://schemas.microsoft.com/office/drawing/2014/main" id="{2B577FF9-3543-4875-815D-3D87BD8A20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5" name="TextBox 4">
            <a:extLst>
              <a:ext uri="{FF2B5EF4-FFF2-40B4-BE49-F238E27FC236}">
                <a16:creationId xmlns:a16="http://schemas.microsoft.com/office/drawing/2014/main" id="{4A68FD8C-DEC3-1D47-AFA7-25C8CC4AF9D1}"/>
              </a:ext>
            </a:extLst>
          </p:cNvPr>
          <p:cNvSpPr txBox="1"/>
          <p:nvPr/>
        </p:nvSpPr>
        <p:spPr>
          <a:xfrm>
            <a:off x="-118804" y="-376585"/>
            <a:ext cx="6976804" cy="1832151"/>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gn="ctr">
              <a:lnSpc>
                <a:spcPct val="90000"/>
              </a:lnSpc>
              <a:spcBef>
                <a:spcPct val="0"/>
              </a:spcBef>
              <a:spcAft>
                <a:spcPts val="600"/>
              </a:spcAft>
            </a:pPr>
            <a:r>
              <a:rPr lang="en-US" sz="4800" kern="1200" dirty="0">
                <a:latin typeface="+mj-lt"/>
                <a:ea typeface="+mj-ea"/>
                <a:cs typeface="+mj-cs"/>
              </a:rPr>
              <a:t>Access Arrangements</a:t>
            </a:r>
          </a:p>
        </p:txBody>
      </p:sp>
      <p:sp>
        <p:nvSpPr>
          <p:cNvPr id="8" name="Freeform: Shape 11">
            <a:extLst>
              <a:ext uri="{FF2B5EF4-FFF2-40B4-BE49-F238E27FC236}">
                <a16:creationId xmlns:a16="http://schemas.microsoft.com/office/drawing/2014/main" id="{F5569EEC-E12F-4856-B407-02B2813A4A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53044" y="0"/>
            <a:ext cx="130305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9" name="Freeform: Shape 13">
            <a:extLst>
              <a:ext uri="{FF2B5EF4-FFF2-40B4-BE49-F238E27FC236}">
                <a16:creationId xmlns:a16="http://schemas.microsoft.com/office/drawing/2014/main" id="{CF860788-3A6A-45A3-B3F1-06F159665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25502" y="1"/>
            <a:ext cx="866356"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DF1E3393-B852-4883-B778-ED3525112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024194" y="2916245"/>
            <a:ext cx="119806"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2"/>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8" name="Freeform: Shape 17">
            <a:extLst>
              <a:ext uri="{FF2B5EF4-FFF2-40B4-BE49-F238E27FC236}">
                <a16:creationId xmlns:a16="http://schemas.microsoft.com/office/drawing/2014/main" id="{39853D09-4205-4CC7-83EB-288E886AC9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61330" y="5717906"/>
            <a:ext cx="1328706"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0D040B79-3E73-4A31-840D-D6B9C9FDFC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5633" y="6258756"/>
            <a:ext cx="1174455"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Freeform: Shape 21">
            <a:extLst>
              <a:ext uri="{FF2B5EF4-FFF2-40B4-BE49-F238E27FC236}">
                <a16:creationId xmlns:a16="http://schemas.microsoft.com/office/drawing/2014/main" id="{156C6AE5-3F8B-42AC-9EA4-1B686A11E9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982865" y="5835650"/>
            <a:ext cx="1161135"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graphicFrame>
        <p:nvGraphicFramePr>
          <p:cNvPr id="4" name="Content Placeholder 3">
            <a:extLst>
              <a:ext uri="{FF2B5EF4-FFF2-40B4-BE49-F238E27FC236}">
                <a16:creationId xmlns:a16="http://schemas.microsoft.com/office/drawing/2014/main" id="{714C4E72-9048-6542-834A-229C982D1172}"/>
              </a:ext>
            </a:extLst>
          </p:cNvPr>
          <p:cNvGraphicFramePr>
            <a:graphicFrameLocks/>
          </p:cNvGraphicFramePr>
          <p:nvPr>
            <p:extLst>
              <p:ext uri="{D42A27DB-BD31-4B8C-83A1-F6EECF244321}">
                <p14:modId xmlns:p14="http://schemas.microsoft.com/office/powerpoint/2010/main" val="1307306803"/>
              </p:ext>
            </p:extLst>
          </p:nvPr>
        </p:nvGraphicFramePr>
        <p:xfrm>
          <a:off x="394712" y="2140914"/>
          <a:ext cx="8354576" cy="3702086"/>
        </p:xfrm>
        <a:graphic>
          <a:graphicData uri="http://schemas.openxmlformats.org/drawingml/2006/table">
            <a:tbl>
              <a:tblPr firstRow="1" firstCol="1" bandRow="1">
                <a:tableStyleId>{5940675A-B579-460E-94D1-54222C63F5DA}</a:tableStyleId>
              </a:tblPr>
              <a:tblGrid>
                <a:gridCol w="949271">
                  <a:extLst>
                    <a:ext uri="{9D8B030D-6E8A-4147-A177-3AD203B41FA5}">
                      <a16:colId xmlns:a16="http://schemas.microsoft.com/office/drawing/2014/main" val="407442113"/>
                    </a:ext>
                  </a:extLst>
                </a:gridCol>
                <a:gridCol w="3191615">
                  <a:extLst>
                    <a:ext uri="{9D8B030D-6E8A-4147-A177-3AD203B41FA5}">
                      <a16:colId xmlns:a16="http://schemas.microsoft.com/office/drawing/2014/main" val="20001"/>
                    </a:ext>
                  </a:extLst>
                </a:gridCol>
                <a:gridCol w="1399336">
                  <a:extLst>
                    <a:ext uri="{9D8B030D-6E8A-4147-A177-3AD203B41FA5}">
                      <a16:colId xmlns:a16="http://schemas.microsoft.com/office/drawing/2014/main" val="3025098608"/>
                    </a:ext>
                  </a:extLst>
                </a:gridCol>
                <a:gridCol w="2814354">
                  <a:extLst>
                    <a:ext uri="{9D8B030D-6E8A-4147-A177-3AD203B41FA5}">
                      <a16:colId xmlns:a16="http://schemas.microsoft.com/office/drawing/2014/main" val="20003"/>
                    </a:ext>
                  </a:extLst>
                </a:gridCol>
              </a:tblGrid>
              <a:tr h="10497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kern="1200" dirty="0">
                          <a:solidFill>
                            <a:schemeClr val="tx1"/>
                          </a:solidFill>
                          <a:effectLst/>
                          <a:latin typeface="+mn-lt"/>
                          <a:ea typeface="+mn-ea"/>
                          <a:cs typeface="+mn-cs"/>
                        </a:rPr>
                        <a:t>Scribes</a:t>
                      </a:r>
                    </a:p>
                    <a:p>
                      <a:endParaRPr lang="en-GB" sz="1200" b="0" dirty="0">
                        <a:solidFill>
                          <a:srgbClr val="000000"/>
                        </a:solidFill>
                        <a:effectLst/>
                        <a:latin typeface="Calibri"/>
                        <a:ea typeface="Calibri" panose="020F0502020204030204" pitchFamily="34" charset="0"/>
                        <a:cs typeface="Times New Roman"/>
                      </a:endParaRPr>
                    </a:p>
                  </a:txBody>
                  <a:tcPr marL="35760" marR="35760" marT="0" marB="0">
                    <a:solidFill>
                      <a:schemeClr val="accent1">
                        <a:lumMod val="40000"/>
                        <a:lumOff val="60000"/>
                      </a:schemeClr>
                    </a:solidFill>
                  </a:tcPr>
                </a:tc>
                <a:tc>
                  <a:txBody>
                    <a:bodyPr/>
                    <a:lstStyle/>
                    <a:p>
                      <a:pPr marL="457200" indent="-457200">
                        <a:buFont typeface="Arial" panose="020B0604020202020204" pitchFamily="34" charset="0"/>
                        <a:buChar char="•"/>
                        <a:tabLst>
                          <a:tab pos="4164965" algn="l"/>
                          <a:tab pos="5875020" algn="l"/>
                        </a:tabLst>
                      </a:pPr>
                      <a:r>
                        <a:rPr lang="en-GB" sz="1200" b="0" dirty="0">
                          <a:effectLst/>
                        </a:rPr>
                        <a:t>Application not required</a:t>
                      </a:r>
                    </a:p>
                    <a:p>
                      <a:pPr marL="457200" indent="-457200">
                        <a:buFont typeface="Arial" panose="020B0604020202020204" pitchFamily="34" charset="0"/>
                        <a:buChar char="•"/>
                      </a:pPr>
                      <a:r>
                        <a:rPr lang="en-GB" sz="1200" b="0" dirty="0">
                          <a:effectLst/>
                        </a:rPr>
                        <a:t>Evidence of it being normal classroom practice </a:t>
                      </a:r>
                    </a:p>
                  </a:txBody>
                  <a:tcPr marL="35760" marR="35760" marT="0" marB="0">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effectLst/>
                        </a:rPr>
                        <a:t>Rest Breaks</a:t>
                      </a:r>
                      <a:endParaRPr lang="en-GB" sz="1200" b="0" dirty="0">
                        <a:solidFill>
                          <a:srgbClr val="000000"/>
                        </a:solidFill>
                        <a:effectLst/>
                        <a:latin typeface="Calibri"/>
                        <a:ea typeface="Calibri" panose="020F0502020204030204" pitchFamily="34" charset="0"/>
                        <a:cs typeface="Times New Roman"/>
                      </a:endParaRPr>
                    </a:p>
                  </a:txBody>
                  <a:tcPr marL="35760" marR="35760" marT="0" marB="0">
                    <a:solidFill>
                      <a:schemeClr val="accent1">
                        <a:lumMod val="40000"/>
                        <a:lumOff val="60000"/>
                      </a:schemeClr>
                    </a:solidFill>
                  </a:tcPr>
                </a:tc>
                <a:tc>
                  <a:txBody>
                    <a:bodyPr/>
                    <a:lstStyle/>
                    <a:p>
                      <a:pPr marL="457200" indent="-457200">
                        <a:buFont typeface="Arial" panose="020B0604020202020204" pitchFamily="34" charset="0"/>
                        <a:buChar char="•"/>
                      </a:pPr>
                      <a:r>
                        <a:rPr lang="en-GB" sz="1200" b="0" dirty="0">
                          <a:effectLst/>
                        </a:rPr>
                        <a:t>Approval not required</a:t>
                      </a:r>
                    </a:p>
                    <a:p>
                      <a:pPr marL="457200" indent="-457200">
                        <a:buFont typeface="Arial" panose="020B0604020202020204" pitchFamily="34" charset="0"/>
                        <a:buChar char="•"/>
                      </a:pPr>
                      <a:r>
                        <a:rPr lang="en-GB" sz="1200" b="0" dirty="0">
                          <a:effectLst/>
                        </a:rPr>
                        <a:t> Must reflect normal classroom practice</a:t>
                      </a:r>
                    </a:p>
                    <a:p>
                      <a:pPr marL="457200" indent="-457200">
                        <a:buFont typeface="Arial" panose="020B0604020202020204" pitchFamily="34" charset="0"/>
                        <a:buChar char="•"/>
                      </a:pPr>
                      <a:endParaRPr lang="en-GB" sz="1200" b="0" dirty="0">
                        <a:effectLst/>
                      </a:endParaRPr>
                    </a:p>
                  </a:txBody>
                  <a:tcPr marL="35760" marR="35760" marT="0" marB="0">
                    <a:noFill/>
                  </a:tcPr>
                </a:tc>
                <a:extLst>
                  <a:ext uri="{0D108BD9-81ED-4DB2-BD59-A6C34878D82A}">
                    <a16:rowId xmlns:a16="http://schemas.microsoft.com/office/drawing/2014/main" val="2674125120"/>
                  </a:ext>
                </a:extLst>
              </a:tr>
              <a:tr h="1761273">
                <a:tc>
                  <a:txBody>
                    <a:bodyPr/>
                    <a:lstStyle/>
                    <a:p>
                      <a:r>
                        <a:rPr lang="en-GB" sz="1200" b="0" kern="1200" dirty="0">
                          <a:solidFill>
                            <a:schemeClr val="tx1"/>
                          </a:solidFill>
                          <a:effectLst/>
                          <a:latin typeface="+mn-lt"/>
                          <a:ea typeface="+mn-ea"/>
                          <a:cs typeface="+mn-cs"/>
                        </a:rPr>
                        <a:t>Readers</a:t>
                      </a:r>
                    </a:p>
                  </a:txBody>
                  <a:tcPr marL="35760" marR="35760" marT="0" marB="0">
                    <a:solidFill>
                      <a:schemeClr val="accent1">
                        <a:lumMod val="40000"/>
                        <a:lumOff val="60000"/>
                      </a:schemeClr>
                    </a:solidFill>
                  </a:tcPr>
                </a:tc>
                <a:tc>
                  <a:txBody>
                    <a:bodyPr/>
                    <a:lstStyle/>
                    <a:p>
                      <a:pPr marL="457200" indent="-457200">
                        <a:buFont typeface="Arial" panose="020B0604020202020204" pitchFamily="34" charset="0"/>
                        <a:buChar char="•"/>
                      </a:pPr>
                      <a:r>
                        <a:rPr lang="en-GB" sz="1200" b="0" dirty="0">
                          <a:effectLst/>
                        </a:rPr>
                        <a:t>No prior approval or notification required</a:t>
                      </a:r>
                    </a:p>
                    <a:p>
                      <a:pPr marL="457200" indent="-457200">
                        <a:buFont typeface="Arial" panose="020B0604020202020204" pitchFamily="34" charset="0"/>
                        <a:buChar char="•"/>
                      </a:pPr>
                      <a:r>
                        <a:rPr lang="en-GB" sz="1200" b="0" dirty="0">
                          <a:effectLst/>
                        </a:rPr>
                        <a:t>Must reflect normal classroom practice (evidence of this may be required)</a:t>
                      </a:r>
                    </a:p>
                    <a:p>
                      <a:pPr marL="457200" indent="-457200">
                        <a:buFont typeface="Arial" panose="020B0604020202020204" pitchFamily="34" charset="0"/>
                        <a:buChar char="•"/>
                      </a:pPr>
                      <a:r>
                        <a:rPr lang="en-GB" sz="1200" b="0" dirty="0">
                          <a:effectLst/>
                        </a:rPr>
                        <a:t>Must be on a one-to-one basis</a:t>
                      </a:r>
                    </a:p>
                    <a:p>
                      <a:pPr marL="457200" indent="-457200">
                        <a:buFont typeface="Arial" panose="020B0604020202020204" pitchFamily="34" charset="0"/>
                        <a:buChar char="•"/>
                      </a:pPr>
                      <a:r>
                        <a:rPr lang="en-GB" sz="1200" b="0" dirty="0">
                          <a:effectLst/>
                        </a:rPr>
                        <a:t>In most cases for children with low reading age</a:t>
                      </a:r>
                    </a:p>
                    <a:p>
                      <a:pPr marL="457200" indent="-457200">
                        <a:buFont typeface="Arial" panose="020B0604020202020204" pitchFamily="34" charset="0"/>
                        <a:buChar char="•"/>
                      </a:pPr>
                      <a:r>
                        <a:rPr lang="en-GB" sz="1200" b="0" dirty="0">
                          <a:effectLst/>
                        </a:rPr>
                        <a:t>Schools should ensure that readers have the necessary training on the tests and their role as readers</a:t>
                      </a:r>
                      <a:endParaRPr lang="en-GB" sz="1200" b="0" dirty="0">
                        <a:solidFill>
                          <a:srgbClr val="000000"/>
                        </a:solidFill>
                        <a:effectLst/>
                        <a:latin typeface="Calibri"/>
                        <a:ea typeface="Calibri" panose="020F0502020204030204" pitchFamily="34" charset="0"/>
                        <a:cs typeface="Times New Roman"/>
                      </a:endParaRPr>
                    </a:p>
                  </a:txBody>
                  <a:tcPr marL="35760" marR="35760" marT="0" marB="0">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effectLst/>
                        </a:rPr>
                        <a:t>Prompters</a:t>
                      </a:r>
                      <a:endParaRPr lang="en-GB" sz="1200" b="0" dirty="0">
                        <a:solidFill>
                          <a:srgbClr val="000000"/>
                        </a:solidFill>
                        <a:effectLst/>
                        <a:latin typeface="Calibri"/>
                        <a:ea typeface="Calibri" panose="020F0502020204030204" pitchFamily="34" charset="0"/>
                        <a:cs typeface="Times New Roman"/>
                      </a:endParaRPr>
                    </a:p>
                    <a:p>
                      <a:endParaRPr lang="en-GB" sz="1200" b="0" dirty="0">
                        <a:solidFill>
                          <a:srgbClr val="000000"/>
                        </a:solidFill>
                        <a:effectLst/>
                        <a:latin typeface="Calibri"/>
                        <a:ea typeface="Calibri" panose="020F0502020204030204" pitchFamily="34" charset="0"/>
                        <a:cs typeface="Times New Roman"/>
                      </a:endParaRPr>
                    </a:p>
                  </a:txBody>
                  <a:tcPr marL="35760" marR="35760" marT="0" marB="0">
                    <a:solidFill>
                      <a:schemeClr val="accent1">
                        <a:lumMod val="40000"/>
                        <a:lumOff val="60000"/>
                      </a:schemeClr>
                    </a:solidFill>
                  </a:tcPr>
                </a:tc>
                <a:tc>
                  <a:txBody>
                    <a:bodyPr/>
                    <a:lstStyle/>
                    <a:p>
                      <a:pPr marL="457200" indent="-457200">
                        <a:buFont typeface="Arial" panose="020B0604020202020204" pitchFamily="34" charset="0"/>
                        <a:buChar char="•"/>
                      </a:pPr>
                      <a:r>
                        <a:rPr lang="en-GB" sz="1200" b="0" dirty="0">
                          <a:effectLst/>
                        </a:rPr>
                        <a:t>Approval not required</a:t>
                      </a:r>
                    </a:p>
                    <a:p>
                      <a:pPr marL="457200" indent="-457200">
                        <a:buFont typeface="Arial" panose="020B0604020202020204" pitchFamily="34" charset="0"/>
                        <a:buChar char="•"/>
                      </a:pPr>
                      <a:r>
                        <a:rPr lang="en-GB" sz="1200" b="0" dirty="0">
                          <a:effectLst/>
                        </a:rPr>
                        <a:t>Can be used to support a pupil who is unable to focus independently or who loses attention easily</a:t>
                      </a:r>
                    </a:p>
                    <a:p>
                      <a:pPr marL="457200" indent="-457200">
                        <a:buFont typeface="Arial" panose="020B0604020202020204" pitchFamily="34" charset="0"/>
                        <a:buChar char="•"/>
                      </a:pPr>
                      <a:r>
                        <a:rPr lang="en-GB" sz="1200" b="0" dirty="0">
                          <a:effectLst/>
                        </a:rPr>
                        <a:t>Must reflect normal classroom practice </a:t>
                      </a:r>
                    </a:p>
                    <a:p>
                      <a:pPr marL="457200" indent="-457200">
                        <a:buFont typeface="Arial" panose="020B0604020202020204" pitchFamily="34" charset="0"/>
                        <a:buChar char="•"/>
                      </a:pPr>
                      <a:r>
                        <a:rPr lang="en-GB" sz="1200" b="0" dirty="0">
                          <a:effectLst/>
                        </a:rPr>
                        <a:t>Must be used on a one-to-one basis</a:t>
                      </a:r>
                    </a:p>
                    <a:p>
                      <a:pPr marL="342900" indent="-342900">
                        <a:buFont typeface="Arial" panose="020B0604020202020204" pitchFamily="34" charset="0"/>
                        <a:buChar char="•"/>
                      </a:pPr>
                      <a:endParaRPr lang="en-GB" sz="1200" b="0" dirty="0">
                        <a:effectLst/>
                      </a:endParaRPr>
                    </a:p>
                  </a:txBody>
                  <a:tcPr marL="35760" marR="35760" marT="0" marB="0">
                    <a:noFill/>
                  </a:tcPr>
                </a:tc>
                <a:extLst>
                  <a:ext uri="{0D108BD9-81ED-4DB2-BD59-A6C34878D82A}">
                    <a16:rowId xmlns:a16="http://schemas.microsoft.com/office/drawing/2014/main" val="523680044"/>
                  </a:ext>
                </a:extLst>
              </a:tr>
              <a:tr h="891090">
                <a:tc>
                  <a:txBody>
                    <a:bodyPr/>
                    <a:lstStyle/>
                    <a:p>
                      <a:r>
                        <a:rPr lang="en-GB" sz="1200" b="0" kern="1200" dirty="0">
                          <a:solidFill>
                            <a:schemeClr val="tx1"/>
                          </a:solidFill>
                          <a:effectLst/>
                          <a:latin typeface="+mn-lt"/>
                          <a:ea typeface="+mn-ea"/>
                          <a:cs typeface="+mn-cs"/>
                        </a:rPr>
                        <a:t>Additional</a:t>
                      </a:r>
                      <a:r>
                        <a:rPr lang="en-GB" sz="1200" b="0" kern="1200" baseline="0" dirty="0">
                          <a:solidFill>
                            <a:schemeClr val="tx1"/>
                          </a:solidFill>
                          <a:effectLst/>
                          <a:latin typeface="+mn-lt"/>
                          <a:ea typeface="+mn-ea"/>
                          <a:cs typeface="+mn-cs"/>
                        </a:rPr>
                        <a:t> time</a:t>
                      </a:r>
                      <a:endParaRPr lang="en-GB" sz="1200" b="0" kern="1200" dirty="0">
                        <a:solidFill>
                          <a:schemeClr val="tx1"/>
                        </a:solidFill>
                        <a:effectLst/>
                        <a:latin typeface="+mn-lt"/>
                        <a:ea typeface="+mn-ea"/>
                        <a:cs typeface="+mn-cs"/>
                      </a:endParaRPr>
                    </a:p>
                  </a:txBody>
                  <a:tcPr marL="35760" marR="35760" marT="0" marB="0">
                    <a:solidFill>
                      <a:schemeClr val="accent1">
                        <a:lumMod val="40000"/>
                        <a:lumOff val="60000"/>
                      </a:schemeClr>
                    </a:solidFill>
                  </a:tcPr>
                </a:tc>
                <a:tc>
                  <a:txBody>
                    <a:bodyPr/>
                    <a:lstStyle/>
                    <a:p>
                      <a:pPr marL="457200" indent="-457200">
                        <a:buFont typeface="Arial" panose="020B0604020202020204" pitchFamily="34" charset="0"/>
                        <a:buChar char="•"/>
                      </a:pPr>
                      <a:r>
                        <a:rPr lang="en-GB" sz="1200" b="0" dirty="0">
                          <a:solidFill>
                            <a:srgbClr val="000000"/>
                          </a:solidFill>
                          <a:effectLst/>
                          <a:latin typeface="Calibri"/>
                          <a:ea typeface="Calibri" panose="020F0502020204030204" pitchFamily="34" charset="0"/>
                          <a:cs typeface="Times New Roman"/>
                        </a:rPr>
                        <a:t>Approval required with evidence to support the application</a:t>
                      </a:r>
                    </a:p>
                    <a:p>
                      <a:pPr marL="457200" indent="-457200">
                        <a:buFont typeface="Arial" panose="020B0604020202020204" pitchFamily="34" charset="0"/>
                        <a:buChar char="•"/>
                      </a:pPr>
                      <a:r>
                        <a:rPr lang="en-GB" sz="1200" b="0">
                          <a:solidFill>
                            <a:srgbClr val="000000"/>
                          </a:solidFill>
                          <a:effectLst/>
                          <a:latin typeface="Calibri"/>
                          <a:ea typeface="Calibri" panose="020F0502020204030204" pitchFamily="34" charset="0"/>
                          <a:cs typeface="Times New Roman"/>
                        </a:rPr>
                        <a:t>Strict criteria</a:t>
                      </a:r>
                      <a:endParaRPr lang="en-GB" sz="1200" b="0" dirty="0">
                        <a:solidFill>
                          <a:srgbClr val="000000"/>
                        </a:solidFill>
                        <a:effectLst/>
                        <a:latin typeface="Calibri"/>
                        <a:ea typeface="Calibri" panose="020F0502020204030204" pitchFamily="34" charset="0"/>
                        <a:cs typeface="Times New Roman"/>
                      </a:endParaRPr>
                    </a:p>
                  </a:txBody>
                  <a:tcPr marL="35760" marR="35760" marT="0" marB="0">
                    <a:noFill/>
                  </a:tcPr>
                </a:tc>
                <a:tc>
                  <a:txBody>
                    <a:bodyPr/>
                    <a:lstStyle/>
                    <a:p>
                      <a:endParaRPr lang="en-GB" sz="1200" b="0" dirty="0">
                        <a:solidFill>
                          <a:srgbClr val="000000"/>
                        </a:solidFill>
                        <a:effectLst/>
                        <a:latin typeface="Calibri"/>
                        <a:ea typeface="Calibri" panose="020F0502020204030204" pitchFamily="34" charset="0"/>
                        <a:cs typeface="Times New Roman"/>
                      </a:endParaRPr>
                    </a:p>
                  </a:txBody>
                  <a:tcPr marL="35760" marR="35760" marT="0" marB="0">
                    <a:solidFill>
                      <a:schemeClr val="accent1">
                        <a:lumMod val="40000"/>
                        <a:lumOff val="60000"/>
                      </a:schemeClr>
                    </a:solidFill>
                  </a:tcPr>
                </a:tc>
                <a:tc>
                  <a:txBody>
                    <a:bodyPr/>
                    <a:lstStyle/>
                    <a:p>
                      <a:pPr marL="342900" indent="-342900">
                        <a:buFont typeface="Arial" panose="020B0604020202020204" pitchFamily="34" charset="0"/>
                        <a:buChar char="•"/>
                      </a:pPr>
                      <a:endParaRPr lang="en-GB" sz="1200" b="0" dirty="0">
                        <a:effectLst/>
                      </a:endParaRPr>
                    </a:p>
                  </a:txBody>
                  <a:tcPr marL="35760" marR="35760" marT="0" marB="0">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65955519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3" name="Rectangle 72">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Freeform: Shape 74">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578" name="Rectangle 1"/>
          <p:cNvSpPr>
            <a:spLocks noGrp="1" noChangeArrowheads="1"/>
          </p:cNvSpPr>
          <p:nvPr>
            <p:ph type="title" idx="4294967295"/>
          </p:nvPr>
        </p:nvSpPr>
        <p:spPr>
          <a:xfrm>
            <a:off x="515125" y="1153572"/>
            <a:ext cx="2400300" cy="4461163"/>
          </a:xfrm>
        </p:spPr>
        <p:txBody>
          <a:bodyPr vert="horz" lIns="91440" tIns="45720" rIns="91440" bIns="45720" rtlCol="0" anchor="ctr">
            <a:normAutofit/>
          </a:bodyPr>
          <a:lstStyle/>
          <a:p>
            <a:pPr algn="l">
              <a:lnSpc>
                <a:spcPct val="90000"/>
              </a:lnSpc>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lang="en-US" altLang="en-US" sz="3400" kern="1200" dirty="0">
                <a:solidFill>
                  <a:srgbClr val="FFFFFF"/>
                </a:solidFill>
                <a:latin typeface="+mj-lt"/>
                <a:ea typeface="+mj-ea"/>
                <a:cs typeface="+mj-cs"/>
              </a:rPr>
              <a:t>Writing Assessment </a:t>
            </a:r>
            <a:r>
              <a:rPr lang="en-US" altLang="en-US" sz="3400" dirty="0">
                <a:solidFill>
                  <a:srgbClr val="FFFFFF"/>
                </a:solidFill>
              </a:rPr>
              <a:t>2026</a:t>
            </a:r>
            <a:endParaRPr lang="en-US" altLang="en-US" sz="3400" kern="1200" dirty="0">
              <a:solidFill>
                <a:srgbClr val="FFFFFF"/>
              </a:solidFill>
              <a:latin typeface="+mj-lt"/>
              <a:ea typeface="+mj-ea"/>
              <a:cs typeface="+mj-cs"/>
            </a:endParaRPr>
          </a:p>
        </p:txBody>
      </p:sp>
      <p:sp>
        <p:nvSpPr>
          <p:cNvPr id="77" name="Arc 76">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4579" name="Rectangle 2"/>
          <p:cNvSpPr>
            <a:spLocks noGrp="1" noChangeArrowheads="1"/>
          </p:cNvSpPr>
          <p:nvPr>
            <p:ph type="body" idx="4294967295"/>
          </p:nvPr>
        </p:nvSpPr>
        <p:spPr>
          <a:xfrm>
            <a:off x="3335481" y="591344"/>
            <a:ext cx="5179868" cy="5585619"/>
          </a:xfrm>
        </p:spPr>
        <p:txBody>
          <a:bodyPr vert="horz" lIns="91440" tIns="45720" rIns="91440" bIns="45720" rtlCol="0" anchor="ctr">
            <a:normAutofit/>
          </a:bodyPr>
          <a:lstStyle/>
          <a:p>
            <a:pPr indent="-228600">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sz="2500" dirty="0">
                <a:cs typeface="Calibri"/>
              </a:rPr>
              <a:t>No test for writing as teacher assessment is used.</a:t>
            </a:r>
            <a:endParaRPr lang="en-US" altLang="en-US" sz="2500" dirty="0"/>
          </a:p>
          <a:p>
            <a:pPr indent="-228600">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sz="2500" dirty="0"/>
              <a:t>Teachers have already marked lots of assessments this year.</a:t>
            </a:r>
            <a:endParaRPr lang="en-US" altLang="en-US" sz="2500">
              <a:cs typeface="Calibri"/>
            </a:endParaRPr>
          </a:p>
          <a:p>
            <a:pPr indent="-228600">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sz="2500" dirty="0"/>
              <a:t>Children are aware of their progress and what they need to do next.</a:t>
            </a:r>
            <a:endParaRPr lang="en-US" altLang="en-US" sz="2500" dirty="0">
              <a:cs typeface="Calibri"/>
            </a:endParaRPr>
          </a:p>
          <a:p>
            <a:pPr indent="-228600">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sz="2500" dirty="0"/>
              <a:t>We will continue to teach and assess writing until June, when assessments have to be submitted to the DFE.</a:t>
            </a:r>
            <a:endParaRPr lang="en-US" altLang="en-US" sz="2500" dirty="0">
              <a:cs typeface="Calibri"/>
            </a:endParaRPr>
          </a:p>
          <a:p>
            <a:pPr indent="-228600">
              <a:lnSpc>
                <a:spcPct val="90000"/>
              </a:lnSpc>
              <a:tabLst>
                <a:tab pos="911225" algn="l"/>
                <a:tab pos="1825625" algn="l"/>
                <a:tab pos="2740025" algn="l"/>
                <a:tab pos="3654425" algn="l"/>
                <a:tab pos="4568825" algn="l"/>
                <a:tab pos="5483225" algn="l"/>
                <a:tab pos="6397625" algn="l"/>
                <a:tab pos="7312025" algn="l"/>
                <a:tab pos="8226425" algn="l"/>
                <a:tab pos="9140825" algn="l"/>
                <a:tab pos="10055225" algn="l"/>
              </a:tabLst>
            </a:pPr>
            <a:r>
              <a:rPr lang="en-US" altLang="en-US" sz="2500" dirty="0"/>
              <a:t>Final assessment levels and all results will be reported to parents before the end of term.</a:t>
            </a:r>
            <a:endParaRPr lang="en-US" altLang="en-US" sz="2500" dirty="0">
              <a:cs typeface="Calibri"/>
            </a:endParaRPr>
          </a:p>
        </p:txBody>
      </p:sp>
      <p:pic>
        <p:nvPicPr>
          <p:cNvPr id="24580" name="Picture 5"/>
          <p:cNvPicPr>
            <a:picLocks noGrp="1" noChangeAspect="1" noChangeArrowheads="1"/>
          </p:cNvPicPr>
          <p:nvPr>
            <p:ph sz="half" idx="2"/>
          </p:nvPr>
        </p:nvPicPr>
        <p:blipFill>
          <a:blip r:embed="rId3" cstate="print">
            <a:extLst>
              <a:ext uri="{28A0092B-C50C-407E-A947-70E740481C1C}">
                <a14:useLocalDpi xmlns:a14="http://schemas.microsoft.com/office/drawing/2010/main" val="0"/>
              </a:ext>
            </a:extLst>
          </a:blip>
          <a:srcRect/>
          <a:stretch>
            <a:fillRect/>
          </a:stretch>
        </p:blipFill>
        <p:spPr>
          <a:xfrm>
            <a:off x="8382000" y="6477000"/>
            <a:ext cx="431800" cy="77788"/>
          </a:xfrm>
          <a:extLs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464145782"/>
      </p:ext>
    </p:extLst>
  </p:cSld>
  <p:clrMapOvr>
    <a:masterClrMapping/>
  </p:clrMapOvr>
  <p:transition spd="slow"/>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77C59BEC-C4CC-4741-B975-08C543178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37" name="Arc 36">
            <a:extLst>
              <a:ext uri="{FF2B5EF4-FFF2-40B4-BE49-F238E27FC236}">
                <a16:creationId xmlns:a16="http://schemas.microsoft.com/office/drawing/2014/main" id="{72DEF309-605D-4117-9340-6D589B6C3A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3986173" flipV="1">
            <a:off x="2437781" y="1162044"/>
            <a:ext cx="4083433" cy="3062575"/>
          </a:xfrm>
          <a:prstGeom prst="arc">
            <a:avLst>
              <a:gd name="adj1" fmla="val 16200000"/>
              <a:gd name="adj2" fmla="val 20093138"/>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2" name="Title 1"/>
          <p:cNvSpPr>
            <a:spLocks noGrp="1"/>
          </p:cNvSpPr>
          <p:nvPr>
            <p:ph type="title"/>
          </p:nvPr>
        </p:nvSpPr>
        <p:spPr>
          <a:xfrm>
            <a:off x="628650" y="365125"/>
            <a:ext cx="7886699" cy="1325563"/>
          </a:xfrm>
        </p:spPr>
        <p:txBody>
          <a:bodyPr vert="horz" lIns="91440" tIns="45720" rIns="91440" bIns="45720" rtlCol="0" anchor="ctr">
            <a:normAutofit/>
          </a:bodyPr>
          <a:lstStyle/>
          <a:p>
            <a:pPr algn="l">
              <a:lnSpc>
                <a:spcPct val="90000"/>
              </a:lnSpc>
            </a:pPr>
            <a:r>
              <a:rPr lang="en-US" sz="3400" b="1" kern="1200">
                <a:solidFill>
                  <a:schemeClr val="tx1"/>
                </a:solidFill>
                <a:latin typeface="+mj-lt"/>
                <a:ea typeface="+mj-ea"/>
                <a:cs typeface="+mj-cs"/>
              </a:rPr>
              <a:t>How are the results reported to parents? </a:t>
            </a:r>
            <a:br>
              <a:rPr lang="en-US" sz="3400" kern="1200">
                <a:solidFill>
                  <a:schemeClr val="tx1"/>
                </a:solidFill>
                <a:latin typeface="+mj-lt"/>
                <a:ea typeface="+mj-ea"/>
                <a:cs typeface="+mj-cs"/>
              </a:rPr>
            </a:br>
            <a:endParaRPr lang="en-US" sz="3400" kern="1200">
              <a:solidFill>
                <a:schemeClr val="tx1"/>
              </a:solidFill>
              <a:latin typeface="+mj-lt"/>
              <a:ea typeface="+mj-ea"/>
              <a:cs typeface="+mj-cs"/>
            </a:endParaRPr>
          </a:p>
        </p:txBody>
      </p:sp>
      <p:sp>
        <p:nvSpPr>
          <p:cNvPr id="7" name="TextBox 6"/>
          <p:cNvSpPr txBox="1"/>
          <p:nvPr/>
        </p:nvSpPr>
        <p:spPr>
          <a:xfrm>
            <a:off x="628650" y="1812710"/>
            <a:ext cx="7790443" cy="4364253"/>
          </a:xfrm>
          <a:prstGeom prst="rect">
            <a:avLst/>
          </a:prstGeom>
        </p:spPr>
        <p:txBody>
          <a:bodyPr vert="horz" lIns="91440" tIns="45720" rIns="91440" bIns="45720" rtlCol="0" anchor="t">
            <a:normAutofit/>
          </a:bodyPr>
          <a:lstStyle/>
          <a:p>
            <a:pPr algn="just">
              <a:lnSpc>
                <a:spcPct val="90000"/>
              </a:lnSpc>
              <a:spcAft>
                <a:spcPts val="600"/>
              </a:spcAft>
            </a:pPr>
            <a:r>
              <a:rPr lang="en-US" sz="1900" dirty="0"/>
              <a:t>Once the tests have been externally marked, the school will receive the results. Your child will be allocated a raw score (the number of marks they achieved in the test) and a scaled score. A scaled score of 100 represents the expected standard of the test. The range of scaled scores available are 80 (the lowest scaled score) and 120 (the highest scaled score). To </a:t>
            </a:r>
            <a:r>
              <a:rPr lang="en-US" sz="1900" dirty="0" err="1"/>
              <a:t>recognise</a:t>
            </a:r>
            <a:r>
              <a:rPr lang="en-US" sz="1900" dirty="0"/>
              <a:t> higher attainment in the KS2 tests, a higher standard grade may be awarded. The table below shows the raw scores needed to reach both standards in 2019. However, please note the number of marks needed to meet expected and higher standard changes each year.</a:t>
            </a:r>
            <a:endParaRPr lang="en-US"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a:p>
            <a:pPr indent="-228600">
              <a:lnSpc>
                <a:spcPct val="90000"/>
              </a:lnSpc>
              <a:spcAft>
                <a:spcPts val="600"/>
              </a:spcAft>
              <a:buFont typeface="Arial" panose="020B0604020202020204" pitchFamily="34" charset="0"/>
              <a:buChar char="•"/>
            </a:pPr>
            <a:endParaRPr lang="en-US" sz="1700" dirty="0"/>
          </a:p>
        </p:txBody>
      </p:sp>
      <p:sp>
        <p:nvSpPr>
          <p:cNvPr id="39" name="Oval 38">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007756" y="5228027"/>
            <a:ext cx="830430" cy="10772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graphicFrame>
        <p:nvGraphicFramePr>
          <p:cNvPr id="8" name="Table 7"/>
          <p:cNvGraphicFramePr>
            <a:graphicFrameLocks noGrp="1"/>
          </p:cNvGraphicFramePr>
          <p:nvPr>
            <p:extLst>
              <p:ext uri="{D42A27DB-BD31-4B8C-83A1-F6EECF244321}">
                <p14:modId xmlns:p14="http://schemas.microsoft.com/office/powerpoint/2010/main" val="2865128774"/>
              </p:ext>
            </p:extLst>
          </p:nvPr>
        </p:nvGraphicFramePr>
        <p:xfrm>
          <a:off x="3551694" y="4404101"/>
          <a:ext cx="3166199" cy="2030800"/>
        </p:xfrm>
        <a:graphic>
          <a:graphicData uri="http://schemas.openxmlformats.org/drawingml/2006/table">
            <a:tbl>
              <a:tblPr firstRow="1" firstCol="1" bandRow="1">
                <a:noFill/>
                <a:tableStyleId>{5C22544A-7EE6-4342-B048-85BDC9FD1C3A}</a:tableStyleId>
              </a:tblPr>
              <a:tblGrid>
                <a:gridCol w="765364">
                  <a:extLst>
                    <a:ext uri="{9D8B030D-6E8A-4147-A177-3AD203B41FA5}">
                      <a16:colId xmlns:a16="http://schemas.microsoft.com/office/drawing/2014/main" val="20000"/>
                    </a:ext>
                  </a:extLst>
                </a:gridCol>
                <a:gridCol w="1193371">
                  <a:extLst>
                    <a:ext uri="{9D8B030D-6E8A-4147-A177-3AD203B41FA5}">
                      <a16:colId xmlns:a16="http://schemas.microsoft.com/office/drawing/2014/main" val="20001"/>
                    </a:ext>
                  </a:extLst>
                </a:gridCol>
                <a:gridCol w="1207464">
                  <a:extLst>
                    <a:ext uri="{9D8B030D-6E8A-4147-A177-3AD203B41FA5}">
                      <a16:colId xmlns:a16="http://schemas.microsoft.com/office/drawing/2014/main" val="20002"/>
                    </a:ext>
                  </a:extLst>
                </a:gridCol>
              </a:tblGrid>
              <a:tr h="897361">
                <a:tc>
                  <a:txBody>
                    <a:bodyPr/>
                    <a:lstStyle/>
                    <a:p>
                      <a:pPr algn="ctr">
                        <a:lnSpc>
                          <a:spcPct val="115000"/>
                        </a:lnSpc>
                        <a:spcAft>
                          <a:spcPts val="1000"/>
                        </a:spcAft>
                      </a:pPr>
                      <a:endParaRPr lang="en-GB" sz="1200" b="1" cap="all" spc="60" dirty="0">
                        <a:solidFill>
                          <a:schemeClr val="tx1"/>
                        </a:solidFill>
                        <a:effectLst/>
                        <a:latin typeface="Calibri"/>
                        <a:ea typeface="Times New Roman"/>
                        <a:cs typeface="Times New Roman"/>
                      </a:endParaRPr>
                    </a:p>
                  </a:txBody>
                  <a:tcPr marL="0" marR="56540" marT="91291" marB="91291" anchor="b">
                    <a:lnL w="12700" cap="flat" cmpd="sng" algn="ctr">
                      <a:solidFill>
                        <a:schemeClr val="tx1"/>
                      </a:solidFill>
                      <a:prstDash val="solid"/>
                    </a:lnL>
                    <a:lnR w="12700" cmpd="sng">
                      <a:solidFill>
                        <a:schemeClr val="tx1"/>
                      </a:solidFill>
                      <a:prstDash val="solid"/>
                    </a:lnR>
                    <a:lnT w="12700" cmpd="sng">
                      <a:solidFill>
                        <a:schemeClr val="tx1"/>
                      </a:solidFill>
                    </a:lnT>
                    <a:lnB w="12700" cmpd="sng">
                      <a:solidFill>
                        <a:schemeClr val="tx1"/>
                      </a:solidFill>
                      <a:prstDash val="solid"/>
                    </a:lnB>
                    <a:solidFill>
                      <a:schemeClr val="tx2">
                        <a:lumMod val="20000"/>
                        <a:lumOff val="80000"/>
                      </a:schemeClr>
                    </a:solidFill>
                  </a:tcPr>
                </a:tc>
                <a:tc>
                  <a:txBody>
                    <a:bodyPr/>
                    <a:lstStyle/>
                    <a:p>
                      <a:pPr marL="0" algn="ctr" defTabSz="914400" rtl="0" eaLnBrk="1" latinLnBrk="0" hangingPunct="1">
                        <a:lnSpc>
                          <a:spcPct val="115000"/>
                        </a:lnSpc>
                        <a:spcAft>
                          <a:spcPts val="1000"/>
                        </a:spcAft>
                      </a:pPr>
                      <a:r>
                        <a:rPr lang="en-GB" sz="1200" b="1" kern="1200" cap="all" spc="60" dirty="0">
                          <a:solidFill>
                            <a:schemeClr val="tx1"/>
                          </a:solidFill>
                          <a:effectLst/>
                          <a:latin typeface="+mn-lt"/>
                          <a:ea typeface="+mn-ea"/>
                          <a:cs typeface="+mn-cs"/>
                        </a:rPr>
                        <a:t>Raw score for expected standard</a:t>
                      </a:r>
                    </a:p>
                  </a:txBody>
                  <a:tcPr marL="0" marR="56540" marT="91291" marB="91291" anchor="b">
                    <a:lnL w="12700" cmpd="sng">
                      <a:solidFill>
                        <a:schemeClr val="tx1"/>
                      </a:solidFill>
                      <a:prstDash val="solid"/>
                    </a:lnL>
                    <a:lnR w="12700" cmpd="sng">
                      <a:solidFill>
                        <a:schemeClr val="tx1"/>
                      </a:solidFill>
                      <a:prstDash val="solid"/>
                    </a:lnR>
                    <a:lnT w="12700" cmpd="sng">
                      <a:solidFill>
                        <a:schemeClr val="tx1"/>
                      </a:solidFill>
                    </a:lnT>
                    <a:lnB w="12700" cmpd="sng">
                      <a:solidFill>
                        <a:schemeClr val="tx1"/>
                      </a:solidFill>
                      <a:prstDash val="solid"/>
                    </a:lnB>
                    <a:solidFill>
                      <a:schemeClr val="tx2">
                        <a:lumMod val="20000"/>
                        <a:lumOff val="80000"/>
                      </a:schemeClr>
                    </a:solidFill>
                  </a:tcPr>
                </a:tc>
                <a:tc>
                  <a:txBody>
                    <a:bodyPr/>
                    <a:lstStyle/>
                    <a:p>
                      <a:pPr marL="0" algn="ctr" defTabSz="914400" rtl="0" eaLnBrk="1" latinLnBrk="0" hangingPunct="1">
                        <a:lnSpc>
                          <a:spcPct val="115000"/>
                        </a:lnSpc>
                        <a:spcAft>
                          <a:spcPts val="1000"/>
                        </a:spcAft>
                      </a:pPr>
                      <a:r>
                        <a:rPr lang="en-GB" sz="1200" b="1" kern="1200" cap="all" spc="60" dirty="0">
                          <a:solidFill>
                            <a:schemeClr val="tx1"/>
                          </a:solidFill>
                          <a:effectLst/>
                          <a:latin typeface="+mn-lt"/>
                          <a:ea typeface="+mn-ea"/>
                          <a:cs typeface="+mn-cs"/>
                        </a:rPr>
                        <a:t>Raw score for higher standard</a:t>
                      </a:r>
                    </a:p>
                  </a:txBody>
                  <a:tcPr marL="0" marR="56540" marT="91291" marB="91291" anchor="b">
                    <a:lnL w="12700" cmpd="sng">
                      <a:solidFill>
                        <a:schemeClr val="tx1"/>
                      </a:solidFill>
                      <a:prstDash val="solid"/>
                    </a:lnL>
                    <a:lnR w="12700" cmpd="sng">
                      <a:solidFill>
                        <a:schemeClr val="tx1"/>
                      </a:solidFill>
                      <a:prstDash val="solid"/>
                    </a:lnR>
                    <a:lnT w="12700" cmpd="sng">
                      <a:solidFill>
                        <a:schemeClr val="tx1"/>
                      </a:solidFill>
                    </a:lnT>
                    <a:lnB w="12700" cmpd="sng">
                      <a:solidFill>
                        <a:schemeClr val="tx1"/>
                      </a:solidFill>
                      <a:prstDash val="solid"/>
                    </a:lnB>
                    <a:solidFill>
                      <a:schemeClr val="tx2">
                        <a:lumMod val="20000"/>
                        <a:lumOff val="80000"/>
                      </a:schemeClr>
                    </a:solidFill>
                  </a:tcPr>
                </a:tc>
                <a:extLst>
                  <a:ext uri="{0D108BD9-81ED-4DB2-BD59-A6C34878D82A}">
                    <a16:rowId xmlns:a16="http://schemas.microsoft.com/office/drawing/2014/main" val="10000"/>
                  </a:ext>
                </a:extLst>
              </a:tr>
              <a:tr h="320485">
                <a:tc>
                  <a:txBody>
                    <a:bodyPr/>
                    <a:lstStyle/>
                    <a:p>
                      <a:pPr marL="0" algn="ctr" defTabSz="914400" rtl="0" eaLnBrk="1" latinLnBrk="0" hangingPunct="1">
                        <a:lnSpc>
                          <a:spcPct val="115000"/>
                        </a:lnSpc>
                        <a:spcAft>
                          <a:spcPts val="1000"/>
                        </a:spcAft>
                      </a:pPr>
                      <a:r>
                        <a:rPr lang="en-GB" sz="1200" b="1" kern="1200" cap="all" spc="60" dirty="0">
                          <a:solidFill>
                            <a:schemeClr val="tx1"/>
                          </a:solidFill>
                          <a:effectLst/>
                          <a:latin typeface="+mn-lt"/>
                          <a:ea typeface="+mn-ea"/>
                          <a:cs typeface="+mn-cs"/>
                        </a:rPr>
                        <a:t>Reading</a:t>
                      </a:r>
                    </a:p>
                  </a:txBody>
                  <a:tcPr marL="0" marR="56540" marT="22616" marB="91291">
                    <a:lnL w="12700" cap="flat" cmpd="sng" algn="ctr">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lgn="r">
                        <a:lnSpc>
                          <a:spcPct val="115000"/>
                        </a:lnSpc>
                        <a:spcAft>
                          <a:spcPts val="1000"/>
                        </a:spcAft>
                      </a:pPr>
                      <a:r>
                        <a:rPr lang="en-GB" sz="1600" cap="none" spc="0" dirty="0">
                          <a:solidFill>
                            <a:schemeClr val="tx1"/>
                          </a:solidFill>
                          <a:effectLst/>
                        </a:rPr>
                        <a:t>28</a:t>
                      </a:r>
                      <a:endParaRPr lang="en-GB" sz="1600" cap="none" spc="0" dirty="0">
                        <a:solidFill>
                          <a:schemeClr val="tx1"/>
                        </a:solidFill>
                        <a:effectLst/>
                        <a:latin typeface="Calibri"/>
                        <a:ea typeface="Times New Roman"/>
                        <a:cs typeface="Times New Roman"/>
                      </a:endParaRPr>
                    </a:p>
                  </a:txBody>
                  <a:tcPr marL="0" marR="56540" marT="22616" marB="91291">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lgn="r">
                        <a:lnSpc>
                          <a:spcPct val="115000"/>
                        </a:lnSpc>
                        <a:spcAft>
                          <a:spcPts val="1000"/>
                        </a:spcAft>
                      </a:pPr>
                      <a:r>
                        <a:rPr lang="en-GB" sz="1600" cap="none" spc="0">
                          <a:solidFill>
                            <a:schemeClr val="tx1"/>
                          </a:solidFill>
                          <a:effectLst/>
                        </a:rPr>
                        <a:t>40</a:t>
                      </a:r>
                      <a:endParaRPr lang="en-GB" sz="1600" cap="none" spc="0" dirty="0">
                        <a:solidFill>
                          <a:schemeClr val="tx1"/>
                        </a:solidFill>
                        <a:effectLst/>
                        <a:latin typeface="Calibri"/>
                        <a:ea typeface="Times New Roman"/>
                        <a:cs typeface="Times New Roman"/>
                      </a:endParaRPr>
                    </a:p>
                  </a:txBody>
                  <a:tcPr marL="0" marR="56540" marT="22616" marB="91291">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extLst>
                  <a:ext uri="{0D108BD9-81ED-4DB2-BD59-A6C34878D82A}">
                    <a16:rowId xmlns:a16="http://schemas.microsoft.com/office/drawing/2014/main" val="10001"/>
                  </a:ext>
                </a:extLst>
              </a:tr>
              <a:tr h="320485">
                <a:tc>
                  <a:txBody>
                    <a:bodyPr/>
                    <a:lstStyle/>
                    <a:p>
                      <a:pPr marL="0" algn="ctr" defTabSz="914400" rtl="0" eaLnBrk="1" latinLnBrk="0" hangingPunct="1">
                        <a:lnSpc>
                          <a:spcPct val="115000"/>
                        </a:lnSpc>
                        <a:spcAft>
                          <a:spcPts val="1000"/>
                        </a:spcAft>
                      </a:pPr>
                      <a:r>
                        <a:rPr lang="en-GB" sz="1200" b="1" kern="1200" cap="all" spc="60" dirty="0">
                          <a:solidFill>
                            <a:schemeClr val="tx1"/>
                          </a:solidFill>
                          <a:effectLst/>
                          <a:latin typeface="+mn-lt"/>
                          <a:ea typeface="+mn-ea"/>
                          <a:cs typeface="+mn-cs"/>
                        </a:rPr>
                        <a:t>GPS</a:t>
                      </a:r>
                    </a:p>
                  </a:txBody>
                  <a:tcPr marL="0" marR="56540" marT="22616" marB="91291">
                    <a:lnL w="12700" cap="flat" cmpd="sng" algn="ctr">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noFill/>
                  </a:tcPr>
                </a:tc>
                <a:tc>
                  <a:txBody>
                    <a:bodyPr/>
                    <a:lstStyle/>
                    <a:p>
                      <a:pPr algn="r">
                        <a:lnSpc>
                          <a:spcPct val="115000"/>
                        </a:lnSpc>
                        <a:spcAft>
                          <a:spcPts val="1000"/>
                        </a:spcAft>
                      </a:pPr>
                      <a:r>
                        <a:rPr lang="en-GB" sz="1600" cap="none" spc="0" dirty="0">
                          <a:solidFill>
                            <a:schemeClr val="tx1"/>
                          </a:solidFill>
                          <a:effectLst/>
                        </a:rPr>
                        <a:t>35</a:t>
                      </a:r>
                      <a:endParaRPr lang="en-GB" sz="1600" cap="none" spc="0" dirty="0">
                        <a:solidFill>
                          <a:schemeClr val="tx1"/>
                        </a:solidFill>
                        <a:effectLst/>
                        <a:latin typeface="Calibri"/>
                        <a:ea typeface="Times New Roman"/>
                        <a:cs typeface="Times New Roman"/>
                      </a:endParaRPr>
                    </a:p>
                  </a:txBody>
                  <a:tcPr marL="0" marR="56540" marT="22616" marB="91291">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lumMod val="95000"/>
                      </a:schemeClr>
                    </a:solidFill>
                  </a:tcPr>
                </a:tc>
                <a:tc>
                  <a:txBody>
                    <a:bodyPr/>
                    <a:lstStyle/>
                    <a:p>
                      <a:pPr algn="r">
                        <a:lnSpc>
                          <a:spcPct val="115000"/>
                        </a:lnSpc>
                        <a:spcAft>
                          <a:spcPts val="1000"/>
                        </a:spcAft>
                      </a:pPr>
                      <a:r>
                        <a:rPr lang="en-GB" sz="1600" cap="none" spc="0" dirty="0">
                          <a:solidFill>
                            <a:schemeClr val="tx1"/>
                          </a:solidFill>
                          <a:effectLst/>
                        </a:rPr>
                        <a:t>54</a:t>
                      </a:r>
                      <a:endParaRPr lang="en-GB" sz="1600" cap="none" spc="0" dirty="0">
                        <a:solidFill>
                          <a:schemeClr val="tx1"/>
                        </a:solidFill>
                        <a:effectLst/>
                        <a:latin typeface="Calibri"/>
                        <a:ea typeface="Times New Roman"/>
                        <a:cs typeface="Times New Roman"/>
                      </a:endParaRPr>
                    </a:p>
                  </a:txBody>
                  <a:tcPr marL="0" marR="56540" marT="22616" marB="91291">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lumMod val="95000"/>
                      </a:schemeClr>
                    </a:solidFill>
                  </a:tcPr>
                </a:tc>
                <a:extLst>
                  <a:ext uri="{0D108BD9-81ED-4DB2-BD59-A6C34878D82A}">
                    <a16:rowId xmlns:a16="http://schemas.microsoft.com/office/drawing/2014/main" val="10002"/>
                  </a:ext>
                </a:extLst>
              </a:tr>
              <a:tr h="320485">
                <a:tc>
                  <a:txBody>
                    <a:bodyPr/>
                    <a:lstStyle/>
                    <a:p>
                      <a:pPr marL="0" algn="ctr" defTabSz="914400" rtl="0" eaLnBrk="1" latinLnBrk="0" hangingPunct="1">
                        <a:lnSpc>
                          <a:spcPct val="115000"/>
                        </a:lnSpc>
                        <a:spcAft>
                          <a:spcPts val="1000"/>
                        </a:spcAft>
                      </a:pPr>
                      <a:r>
                        <a:rPr lang="en-GB" sz="1200" b="1" kern="1200" cap="all" spc="60" dirty="0">
                          <a:solidFill>
                            <a:schemeClr val="tx1"/>
                          </a:solidFill>
                          <a:effectLst/>
                          <a:latin typeface="+mn-lt"/>
                          <a:ea typeface="+mn-ea"/>
                          <a:cs typeface="+mn-cs"/>
                        </a:rPr>
                        <a:t>Maths</a:t>
                      </a:r>
                    </a:p>
                  </a:txBody>
                  <a:tcPr marL="0" marR="56540" marT="22616" marB="91291">
                    <a:lnL w="12700" cap="flat" cmpd="sng" algn="ctr">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lnB>
                    <a:noFill/>
                  </a:tcPr>
                </a:tc>
                <a:tc>
                  <a:txBody>
                    <a:bodyPr/>
                    <a:lstStyle/>
                    <a:p>
                      <a:pPr algn="r">
                        <a:lnSpc>
                          <a:spcPct val="115000"/>
                        </a:lnSpc>
                        <a:spcAft>
                          <a:spcPts val="1000"/>
                        </a:spcAft>
                      </a:pPr>
                      <a:r>
                        <a:rPr lang="en-GB" sz="1600" cap="none" spc="0" dirty="0">
                          <a:solidFill>
                            <a:schemeClr val="tx1"/>
                          </a:solidFill>
                          <a:effectLst/>
                        </a:rPr>
                        <a:t>58</a:t>
                      </a:r>
                      <a:endParaRPr lang="en-GB" sz="1600" cap="none" spc="0" dirty="0">
                        <a:solidFill>
                          <a:schemeClr val="tx1"/>
                        </a:solidFill>
                        <a:effectLst/>
                        <a:latin typeface="Calibri"/>
                        <a:ea typeface="Times New Roman"/>
                        <a:cs typeface="Times New Roman"/>
                      </a:endParaRPr>
                    </a:p>
                  </a:txBody>
                  <a:tcPr marL="0" marR="56540" marT="22616" marB="91291">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lnB>
                    <a:noFill/>
                  </a:tcPr>
                </a:tc>
                <a:tc>
                  <a:txBody>
                    <a:bodyPr/>
                    <a:lstStyle/>
                    <a:p>
                      <a:pPr algn="r">
                        <a:lnSpc>
                          <a:spcPct val="115000"/>
                        </a:lnSpc>
                        <a:spcAft>
                          <a:spcPts val="1000"/>
                        </a:spcAft>
                      </a:pPr>
                      <a:r>
                        <a:rPr lang="en-GB" sz="1600" cap="none" spc="0" dirty="0">
                          <a:solidFill>
                            <a:schemeClr val="tx1"/>
                          </a:solidFill>
                          <a:effectLst/>
                        </a:rPr>
                        <a:t>95</a:t>
                      </a:r>
                      <a:endParaRPr lang="en-GB" sz="1600" cap="none" spc="0" dirty="0">
                        <a:solidFill>
                          <a:schemeClr val="tx1"/>
                        </a:solidFill>
                        <a:effectLst/>
                        <a:latin typeface="Calibri"/>
                        <a:ea typeface="Times New Roman"/>
                        <a:cs typeface="Times New Roman"/>
                      </a:endParaRPr>
                    </a:p>
                  </a:txBody>
                  <a:tcPr marL="0" marR="56540" marT="22616" marB="91291">
                    <a:lnL w="12700" cmpd="sng">
                      <a:solidFill>
                        <a:schemeClr val="tx1"/>
                      </a:solidFill>
                      <a:prstDash val="solid"/>
                    </a:lnL>
                    <a:lnR w="12700" cmpd="sng">
                      <a:solidFill>
                        <a:schemeClr val="tx1"/>
                      </a:solidFill>
                      <a:prstDash val="solid"/>
                    </a:lnR>
                    <a:lnT w="12700" cmpd="sng">
                      <a:solidFill>
                        <a:schemeClr val="tx1"/>
                      </a:solidFill>
                      <a:prstDash val="solid"/>
                    </a:lnT>
                    <a:lnB w="12700" cap="flat" cmpd="sng" algn="ctr">
                      <a:solidFill>
                        <a:schemeClr val="tx1"/>
                      </a:solidFill>
                      <a:prstDash val="solid"/>
                    </a:lnB>
                    <a:no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00178598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1709F1D5-B0F1-4714-A239-E5B61C16191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Rounded Corners 21">
            <a:extLst>
              <a:ext uri="{FF2B5EF4-FFF2-40B4-BE49-F238E27FC236}">
                <a16:creationId xmlns:a16="http://schemas.microsoft.com/office/drawing/2014/main" id="{228FB460-D3FF-4440-A020-05982A09E5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5409" y="1011045"/>
            <a:ext cx="3277394" cy="4369859"/>
          </a:xfrm>
          <a:prstGeom prst="roundRect">
            <a:avLst>
              <a:gd name="adj" fmla="val 2757"/>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FCC6220-CABC-00C5-519E-AFD929C3090F}"/>
              </a:ext>
            </a:extLst>
          </p:cNvPr>
          <p:cNvSpPr>
            <a:spLocks noGrp="1"/>
          </p:cNvSpPr>
          <p:nvPr>
            <p:ph type="title"/>
          </p:nvPr>
        </p:nvSpPr>
        <p:spPr>
          <a:xfrm>
            <a:off x="717619" y="1112969"/>
            <a:ext cx="2952974" cy="4166010"/>
          </a:xfrm>
        </p:spPr>
        <p:txBody>
          <a:bodyPr vert="horz" lIns="91440" tIns="45720" rIns="91440" bIns="45720" rtlCol="0" anchor="ctr">
            <a:normAutofit/>
          </a:bodyPr>
          <a:lstStyle/>
          <a:p>
            <a:pPr algn="l">
              <a:lnSpc>
                <a:spcPct val="90000"/>
              </a:lnSpc>
            </a:pPr>
            <a:r>
              <a:rPr lang="en-US" b="1" kern="1200">
                <a:solidFill>
                  <a:srgbClr val="FFFFFF"/>
                </a:solidFill>
                <a:latin typeface="+mj-lt"/>
                <a:ea typeface="+mj-ea"/>
                <a:cs typeface="+mj-cs"/>
              </a:rPr>
              <a:t>Final Note</a:t>
            </a:r>
            <a:endParaRPr lang="en-US" kern="1200" dirty="0">
              <a:solidFill>
                <a:srgbClr val="FFFFFF"/>
              </a:solidFill>
              <a:latin typeface="+mj-lt"/>
              <a:ea typeface="+mj-ea"/>
              <a:cs typeface="+mj-cs"/>
            </a:endParaRPr>
          </a:p>
        </p:txBody>
      </p:sp>
      <p:sp>
        <p:nvSpPr>
          <p:cNvPr id="24" name="Freeform: Shape 23">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7896" y="0"/>
            <a:ext cx="866357"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25">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971133" y="-1"/>
            <a:ext cx="130305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28" name="Freeform: Shape 27">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19805"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 name="TextBox 1">
            <a:extLst>
              <a:ext uri="{FF2B5EF4-FFF2-40B4-BE49-F238E27FC236}">
                <a16:creationId xmlns:a16="http://schemas.microsoft.com/office/drawing/2014/main" id="{E587B3C1-44C3-544D-507E-B2A1C3062A97}"/>
              </a:ext>
            </a:extLst>
          </p:cNvPr>
          <p:cNvSpPr txBox="1"/>
          <p:nvPr/>
        </p:nvSpPr>
        <p:spPr>
          <a:xfrm>
            <a:off x="4572000" y="472169"/>
            <a:ext cx="4472874" cy="6245450"/>
          </a:xfrm>
          <a:prstGeom prst="rect">
            <a:avLst/>
          </a:prstGeom>
        </p:spPr>
        <p:txBody>
          <a:bodyPr rot="0" spcFirstLastPara="0" vert="horz" lIns="91440" tIns="45720" rIns="91440" bIns="45720" numCol="1" spcCol="0" rtlCol="0" fromWordArt="0" anchor="t" anchorCtr="0" forceAA="0" compatLnSpc="1">
            <a:prstTxWarp prst="textNoShape">
              <a:avLst/>
            </a:prstTxWarp>
            <a:normAutofit fontScale="92500" lnSpcReduction="20000"/>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28600">
              <a:lnSpc>
                <a:spcPct val="90000"/>
              </a:lnSpc>
              <a:spcAft>
                <a:spcPts val="600"/>
              </a:spcAft>
              <a:buFont typeface="Arial" panose="020B0604020202020204" pitchFamily="34" charset="0"/>
              <a:buChar char="•"/>
            </a:pPr>
            <a:r>
              <a:rPr lang="en-US" sz="2000" dirty="0"/>
              <a:t>It is important to understand that to receive a score for a subject, all the papers for that subject must be taken. </a:t>
            </a:r>
            <a:endParaRPr lang="en-US" sz="2000" dirty="0">
              <a:cs typeface="Calibri"/>
            </a:endParaRPr>
          </a:p>
          <a:p>
            <a:pPr marL="285750" indent="-228600">
              <a:lnSpc>
                <a:spcPct val="90000"/>
              </a:lnSpc>
              <a:spcAft>
                <a:spcPts val="600"/>
              </a:spcAft>
              <a:buFont typeface="Arial" panose="020B0604020202020204" pitchFamily="34" charset="0"/>
              <a:buChar char="•"/>
            </a:pPr>
            <a:endParaRPr lang="en-US" sz="2000" dirty="0">
              <a:cs typeface="Calibri"/>
            </a:endParaRPr>
          </a:p>
          <a:p>
            <a:pPr marL="285750" indent="-228600">
              <a:lnSpc>
                <a:spcPct val="90000"/>
              </a:lnSpc>
              <a:spcAft>
                <a:spcPts val="600"/>
              </a:spcAft>
              <a:buFont typeface="Arial" panose="020B0604020202020204" pitchFamily="34" charset="0"/>
              <a:buChar char="•"/>
            </a:pPr>
            <a:r>
              <a:rPr lang="en-US" sz="2000" dirty="0"/>
              <a:t>If your child is very ill during this period please contact school at the start of the day, if you feel they could attempt the paper they can come in to school complete the test, then leave school.  </a:t>
            </a:r>
            <a:endParaRPr lang="en-US" sz="2000" dirty="0">
              <a:cs typeface="Calibri"/>
            </a:endParaRPr>
          </a:p>
          <a:p>
            <a:pPr marL="285750" indent="-228600">
              <a:lnSpc>
                <a:spcPct val="90000"/>
              </a:lnSpc>
              <a:spcAft>
                <a:spcPts val="600"/>
              </a:spcAft>
              <a:buFont typeface="Arial" panose="020B0604020202020204" pitchFamily="34" charset="0"/>
              <a:buChar char="•"/>
            </a:pPr>
            <a:endParaRPr lang="en-US" sz="2000" dirty="0">
              <a:cs typeface="Calibri"/>
            </a:endParaRPr>
          </a:p>
          <a:p>
            <a:pPr marL="285750" indent="-228600">
              <a:lnSpc>
                <a:spcPct val="90000"/>
              </a:lnSpc>
              <a:spcAft>
                <a:spcPts val="600"/>
              </a:spcAft>
              <a:buFont typeface="Arial" panose="020B0604020202020204" pitchFamily="34" charset="0"/>
              <a:buChar char="•"/>
            </a:pPr>
            <a:r>
              <a:rPr lang="en-US" sz="2000" dirty="0"/>
              <a:t>Having early nights and a good breakfast will give your child the best start to the day. </a:t>
            </a:r>
            <a:endParaRPr lang="en-US" sz="2000" dirty="0">
              <a:cs typeface="Calibri"/>
            </a:endParaRPr>
          </a:p>
          <a:p>
            <a:pPr marL="285750" indent="-228600">
              <a:lnSpc>
                <a:spcPct val="90000"/>
              </a:lnSpc>
              <a:spcAft>
                <a:spcPts val="600"/>
              </a:spcAft>
              <a:buFont typeface="Arial" panose="020B0604020202020204" pitchFamily="34" charset="0"/>
              <a:buChar char="•"/>
            </a:pPr>
            <a:r>
              <a:rPr lang="en-US" sz="2000" dirty="0"/>
              <a:t>Please provide your child with a water bottle that they can have on their desk during the tests.</a:t>
            </a:r>
          </a:p>
          <a:p>
            <a:pPr marL="285750" indent="-228600">
              <a:lnSpc>
                <a:spcPct val="90000"/>
              </a:lnSpc>
              <a:spcAft>
                <a:spcPts val="600"/>
              </a:spcAft>
              <a:buFont typeface="Arial" panose="020B0604020202020204" pitchFamily="34" charset="0"/>
              <a:buChar char="•"/>
            </a:pPr>
            <a:endParaRPr lang="en-US" sz="2000" dirty="0">
              <a:cs typeface="Calibri"/>
            </a:endParaRPr>
          </a:p>
          <a:p>
            <a:pPr marL="285750" indent="-228600">
              <a:lnSpc>
                <a:spcPct val="90000"/>
              </a:lnSpc>
              <a:spcAft>
                <a:spcPts val="600"/>
              </a:spcAft>
              <a:buFont typeface="Arial" panose="020B0604020202020204" pitchFamily="34" charset="0"/>
              <a:buChar char="•"/>
            </a:pPr>
            <a:r>
              <a:rPr lang="en-US" sz="3000" b="1" dirty="0">
                <a:solidFill>
                  <a:srgbClr val="FF0000"/>
                </a:solidFill>
              </a:rPr>
              <a:t>We will run a breakfast club during that week to motivate children and give extra time for relaxation and revision. </a:t>
            </a:r>
            <a:endParaRPr lang="en-US" sz="3000" b="1" dirty="0">
              <a:solidFill>
                <a:srgbClr val="FF0000"/>
              </a:solidFill>
              <a:cs typeface="Calibri"/>
            </a:endParaRPr>
          </a:p>
          <a:p>
            <a:pPr marL="57150">
              <a:lnSpc>
                <a:spcPct val="90000"/>
              </a:lnSpc>
              <a:spcAft>
                <a:spcPts val="600"/>
              </a:spcAft>
            </a:pPr>
            <a:endParaRPr lang="en-US" sz="2000" dirty="0">
              <a:cs typeface="Calibri"/>
            </a:endParaRPr>
          </a:p>
        </p:txBody>
      </p:sp>
      <p:sp>
        <p:nvSpPr>
          <p:cNvPr id="30" name="Freeform: Shape 29">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161135"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32" name="Freeform: Shape 31">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563731" y="5717905"/>
            <a:ext cx="1328706"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34" name="Freeform: Shape 33">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99729" y="6258755"/>
            <a:ext cx="1174455"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4001761083"/>
      </p:ext>
    </p:extLst>
  </p:cSld>
  <p:clrMapOvr>
    <a:masterClrMapping/>
  </p:clrMapOvr>
</p:sld>
</file>

<file path=ppt/theme/theme1.xml><?xml version="1.0" encoding="utf-8"?>
<a:theme xmlns:a="http://schemas.openxmlformats.org/drawingml/2006/main" name="Office Theme">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c49c2b2d-70df-4287-b29a-6aac4134a1ff" xsi:nil="true"/>
    <lcf76f155ced4ddcb4097134ff3c332f xmlns="c271d0f0-7a79-4c84-8a39-c67b41a98fc2">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71783564CED2345ADAF3C89656DD832" ma:contentTypeVersion="16" ma:contentTypeDescription="Create a new document." ma:contentTypeScope="" ma:versionID="10fd2888e638f85f1edc1420647020b9">
  <xsd:schema xmlns:xsd="http://www.w3.org/2001/XMLSchema" xmlns:xs="http://www.w3.org/2001/XMLSchema" xmlns:p="http://schemas.microsoft.com/office/2006/metadata/properties" xmlns:ns2="c271d0f0-7a79-4c84-8a39-c67b41a98fc2" xmlns:ns3="c49c2b2d-70df-4287-b29a-6aac4134a1ff" targetNamespace="http://schemas.microsoft.com/office/2006/metadata/properties" ma:root="true" ma:fieldsID="2cfcca8ab99620dae1c877a66d444088" ns2:_="" ns3:_="">
    <xsd:import namespace="c271d0f0-7a79-4c84-8a39-c67b41a98fc2"/>
    <xsd:import namespace="c49c2b2d-70df-4287-b29a-6aac4134a1f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271d0f0-7a79-4c84-8a39-c67b41a98fc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8" nillable="true" ma:displayName="Location" ma:internalName="MediaServiceLocatio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46434c4-145a-47ed-8d61-0146e708eabd"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49c2b2d-70df-4287-b29a-6aac4134a1ff"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c435bdf-e4bb-49aa-a174-4e7f622dcafd}" ma:internalName="TaxCatchAll" ma:showField="CatchAllData" ma:web="c49c2b2d-70df-4287-b29a-6aac4134a1f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453CB7A2-DA59-45DC-92C1-EEC8BD9E8386}">
  <ds:schemaRefs>
    <ds:schemaRef ds:uri="http://schemas.microsoft.com/sharepoint/v3/contenttype/forms"/>
  </ds:schemaRefs>
</ds:datastoreItem>
</file>

<file path=customXml/itemProps2.xml><?xml version="1.0" encoding="utf-8"?>
<ds:datastoreItem xmlns:ds="http://schemas.openxmlformats.org/officeDocument/2006/customXml" ds:itemID="{E2808254-7DF7-4E5B-9F1F-E39B22F9DC9B}">
  <ds:schemaRefs>
    <ds:schemaRef ds:uri="http://schemas.microsoft.com/office/2006/metadata/properties"/>
    <ds:schemaRef ds:uri="http://schemas.microsoft.com/office/infopath/2007/PartnerControls"/>
    <ds:schemaRef ds:uri="c49c2b2d-70df-4287-b29a-6aac4134a1ff"/>
    <ds:schemaRef ds:uri="c271d0f0-7a79-4c84-8a39-c67b41a98fc2"/>
  </ds:schemaRefs>
</ds:datastoreItem>
</file>

<file path=customXml/itemProps3.xml><?xml version="1.0" encoding="utf-8"?>
<ds:datastoreItem xmlns:ds="http://schemas.openxmlformats.org/officeDocument/2006/customXml" ds:itemID="{566468CF-AFF5-43D3-A529-3CAC9D43565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271d0f0-7a79-4c84-8a39-c67b41a98fc2"/>
    <ds:schemaRef ds:uri="c49c2b2d-70df-4287-b29a-6aac4134a1f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90</TotalTime>
  <Words>902</Words>
  <Application>Microsoft Office PowerPoint</Application>
  <PresentationFormat>On-screen Show (4:3)</PresentationFormat>
  <Paragraphs>113</Paragraphs>
  <Slides>12</Slides>
  <Notes>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KS2 SATs Parent Information 2026</vt:lpstr>
      <vt:lpstr>PowerPoint Presentation</vt:lpstr>
      <vt:lpstr>What strategies have been in place to help support your child?</vt:lpstr>
      <vt:lpstr>When do they take place?</vt:lpstr>
      <vt:lpstr>PowerPoint Presentation</vt:lpstr>
      <vt:lpstr>What is involved in the Reading tests?</vt:lpstr>
      <vt:lpstr> What is involved in the Maths tests?</vt:lpstr>
      <vt:lpstr>Maths Paper 2 and 3</vt:lpstr>
      <vt:lpstr>PowerPoint Presentation</vt:lpstr>
      <vt:lpstr>Writing Assessment 2026</vt:lpstr>
      <vt:lpstr>How are the results reported to parents?  </vt:lpstr>
      <vt:lpstr>Final Note</vt:lpstr>
    </vt:vector>
  </TitlesOfParts>
  <Company>Jack Hunt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Oxer</dc:creator>
  <cp:lastModifiedBy>Mark Cooper</cp:lastModifiedBy>
  <cp:revision>209</cp:revision>
  <dcterms:created xsi:type="dcterms:W3CDTF">2022-04-26T19:17:23Z</dcterms:created>
  <dcterms:modified xsi:type="dcterms:W3CDTF">2026-04-20T09:22:11Z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0x010100671783564CED2345ADAF3C89656DD832</vt:lpwstr>
  </property>
</Properties>
</file>