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0" r:id="rId4"/>
  </p:sldMasterIdLst>
  <p:notesMasterIdLst>
    <p:notesMasterId r:id="rId15"/>
  </p:notesMasterIdLst>
  <p:sldIdLst>
    <p:sldId id="256" r:id="rId5"/>
    <p:sldId id="257" r:id="rId6"/>
    <p:sldId id="259" r:id="rId7"/>
    <p:sldId id="258" r:id="rId8"/>
    <p:sldId id="260" r:id="rId9"/>
    <p:sldId id="261" r:id="rId10"/>
    <p:sldId id="262" r:id="rId11"/>
    <p:sldId id="1021" r:id="rId12"/>
    <p:sldId id="1022" r:id="rId13"/>
    <p:sldId id="263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8" d="100"/>
          <a:sy n="98" d="100"/>
        </p:scale>
        <p:origin x="110" y="31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4B6454-CF26-44BD-B836-3AA3C0BC9C14}" type="datetimeFigureOut">
              <a:t>3/16/2026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4DB8D6-13BB-4BCD-8BEF-1C235EFA4AE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61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275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B883-B6C7-44FA-B05F-FA150794611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AF04-CA46-4998-B846-42109A2DB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696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B883-B6C7-44FA-B05F-FA150794611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AF04-CA46-4998-B846-42109A2DB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841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B883-B6C7-44FA-B05F-FA150794611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AF04-CA46-4998-B846-42109A2DB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500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B883-B6C7-44FA-B05F-FA150794611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AF04-CA46-4998-B846-42109A2DB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33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B883-B6C7-44FA-B05F-FA150794611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AF04-CA46-4998-B846-42109A2DB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426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B883-B6C7-44FA-B05F-FA150794611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AF04-CA46-4998-B846-42109A2DB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127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B883-B6C7-44FA-B05F-FA150794611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AF04-CA46-4998-B846-42109A2DB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400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B883-B6C7-44FA-B05F-FA150794611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AF04-CA46-4998-B846-42109A2DB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770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B883-B6C7-44FA-B05F-FA150794611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AF04-CA46-4998-B846-42109A2DB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685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B883-B6C7-44FA-B05F-FA150794611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AF04-CA46-4998-B846-42109A2DB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993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B883-B6C7-44FA-B05F-FA150794611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AF04-CA46-4998-B846-42109A2DBE11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94532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B883-B6C7-44FA-B05F-FA150794611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AF04-CA46-4998-B846-42109A2DB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7300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B883-B6C7-44FA-B05F-FA150794611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AF04-CA46-4998-B846-42109A2DBE1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786696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B883-B6C7-44FA-B05F-FA150794611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AF04-CA46-4998-B846-42109A2DB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9041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B883-B6C7-44FA-B05F-FA150794611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AF04-CA46-4998-B846-42109A2DB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8636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B883-B6C7-44FA-B05F-FA150794611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AF04-CA46-4998-B846-42109A2DB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894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6B883-B6C7-44FA-B05F-FA150794611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37BAF04-CA46-4998-B846-42109A2DB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306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  <p:sldLayoutId id="2147483752" r:id="rId12"/>
    <p:sldLayoutId id="2147483753" r:id="rId13"/>
    <p:sldLayoutId id="2147483754" r:id="rId14"/>
    <p:sldLayoutId id="2147483755" r:id="rId15"/>
    <p:sldLayoutId id="214748375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uthmiskin.com/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xfordowl.co.uk/Reading/" TargetMode="External"/><Relationship Id="rId4" Type="http://schemas.openxmlformats.org/officeDocument/2006/relationships/hyperlink" Target="https://home.oxfordowl.co.uk/year-1-phonics-screening-check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CBCD2-078B-E846-AF57-45843A16CE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74337" y="1265314"/>
            <a:ext cx="4299666" cy="3249131"/>
          </a:xfrm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GB" dirty="0">
                <a:latin typeface="Sassoon Infant Std" panose="020B0503020103030203" pitchFamily="34" charset="0"/>
              </a:rPr>
              <a:t>Year One</a:t>
            </a:r>
            <a:br>
              <a:rPr lang="en-GB" dirty="0">
                <a:latin typeface="Sassoon Infant Std" panose="020B0503020103030203" pitchFamily="34" charset="0"/>
              </a:rPr>
            </a:br>
            <a:r>
              <a:rPr lang="en-GB" dirty="0">
                <a:latin typeface="Sassoon Infant Std" panose="020B0503020103030203" pitchFamily="34" charset="0"/>
              </a:rPr>
              <a:t>Phonics Screening Check</a:t>
            </a:r>
            <a:endParaRPr lang="en-GB">
              <a:latin typeface="Sassoon Infant Std" panose="020B050302010303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78E4D3-AEF8-3634-07AA-0573A88C68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74336" y="4514446"/>
            <a:ext cx="4299666" cy="871042"/>
          </a:xfrm>
        </p:spPr>
        <p:txBody>
          <a:bodyPr>
            <a:normAutofit/>
          </a:bodyPr>
          <a:lstStyle/>
          <a:p>
            <a:pPr algn="l"/>
            <a:r>
              <a:rPr lang="en-GB" sz="3600" dirty="0">
                <a:latin typeface="Sassoon Infant Std"/>
              </a:rPr>
              <a:t>23</a:t>
            </a:r>
            <a:r>
              <a:rPr lang="en-GB" sz="3600" baseline="30000" dirty="0">
                <a:latin typeface="Sassoon Infant Std"/>
              </a:rPr>
              <a:t>rd</a:t>
            </a:r>
            <a:r>
              <a:rPr lang="en-GB" sz="3600" dirty="0">
                <a:latin typeface="Sassoon Infant Std"/>
              </a:rPr>
              <a:t>  March 2026</a:t>
            </a:r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5A7802B6-FF37-40CF-A7E2-6F2A0D9A9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174" y="1270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5F1E645-7F98-D27D-8981-39FB209E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604" y="1550139"/>
            <a:ext cx="3765692" cy="3765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0279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35" name="Straight Connector 1034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313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37" name="Straight Connector 1036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290979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39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2568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41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534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43" name="Isosceles Triangle 1042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3425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45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5592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47" name="Isosceles Triangle 1046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2758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49" name="Freeform: Shape 1048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7631" y="-8467"/>
            <a:ext cx="5994369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FBFC85-AC5F-3F06-90C6-06BB0517B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1723" y="609600"/>
            <a:ext cx="4512989" cy="2227730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Sassoon Infant Std" panose="020B0503020103030203" pitchFamily="34" charset="0"/>
              </a:rPr>
              <a:t>What is the Phonics Screening Check</a:t>
            </a:r>
          </a:p>
        </p:txBody>
      </p:sp>
      <p:pic>
        <p:nvPicPr>
          <p:cNvPr id="1026" name="Picture 2" descr="Phonics Screening Check - PhonicsBloom.com">
            <a:extLst>
              <a:ext uri="{FF2B5EF4-FFF2-40B4-BE49-F238E27FC236}">
                <a16:creationId xmlns:a16="http://schemas.microsoft.com/office/drawing/2014/main" id="{6B034D68-B09D-3CD8-F9F2-1E223187BA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56736" y="1168399"/>
            <a:ext cx="3257804" cy="4610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5A2C67-A3F4-DF33-14AB-68F9759642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1725" y="2837329"/>
            <a:ext cx="4512988" cy="3317938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700" dirty="0">
                <a:solidFill>
                  <a:srgbClr val="FFFFFF"/>
                </a:solidFill>
                <a:latin typeface="Sassoon Infant Std"/>
              </a:rPr>
              <a:t>The phonics screening check is a national assessment completed by all children at the end of Year One.</a:t>
            </a:r>
          </a:p>
          <a:p>
            <a:pPr>
              <a:lnSpc>
                <a:spcPct val="90000"/>
              </a:lnSpc>
            </a:pPr>
            <a:r>
              <a:rPr lang="en-GB" sz="1700" dirty="0">
                <a:solidFill>
                  <a:srgbClr val="FFFFFF"/>
                </a:solidFill>
                <a:latin typeface="Sassoon Infant Std"/>
              </a:rPr>
              <a:t>This year the check will take place in the week commencing Monday 8</a:t>
            </a:r>
            <a:r>
              <a:rPr lang="en-GB" sz="1700" baseline="30000" dirty="0">
                <a:solidFill>
                  <a:srgbClr val="FFFFFF"/>
                </a:solidFill>
                <a:latin typeface="Sassoon Infant Std"/>
              </a:rPr>
              <a:t>th</a:t>
            </a:r>
            <a:r>
              <a:rPr lang="en-GB" sz="1700" dirty="0">
                <a:solidFill>
                  <a:srgbClr val="FFFFFF"/>
                </a:solidFill>
                <a:latin typeface="Sassoon Infant Std"/>
              </a:rPr>
              <a:t> June 2026.  </a:t>
            </a:r>
          </a:p>
          <a:p>
            <a:pPr>
              <a:lnSpc>
                <a:spcPct val="90000"/>
              </a:lnSpc>
            </a:pPr>
            <a:r>
              <a:rPr lang="en-GB" sz="1700" dirty="0">
                <a:solidFill>
                  <a:srgbClr val="FFFFFF"/>
                </a:solidFill>
                <a:latin typeface="Sassoon Infant Std"/>
              </a:rPr>
              <a:t>The aim of the check is to ensure that all children are on track with their reading so that all children leave Year Two able to read fluently. </a:t>
            </a:r>
          </a:p>
          <a:p>
            <a:pPr>
              <a:lnSpc>
                <a:spcPct val="90000"/>
              </a:lnSpc>
            </a:pPr>
            <a:r>
              <a:rPr lang="en-GB" sz="1700" dirty="0">
                <a:solidFill>
                  <a:srgbClr val="FFFFFF"/>
                </a:solidFill>
                <a:latin typeface="Sassoon Infant Std"/>
              </a:rPr>
              <a:t>The phonics screening check </a:t>
            </a:r>
            <a:r>
              <a:rPr lang="en-GB" sz="1700" i="1" dirty="0">
                <a:solidFill>
                  <a:srgbClr val="FFFFFF"/>
                </a:solidFill>
                <a:latin typeface="Sassoon Infant Std"/>
              </a:rPr>
              <a:t>only </a:t>
            </a:r>
            <a:r>
              <a:rPr lang="en-GB" sz="1700" dirty="0">
                <a:solidFill>
                  <a:srgbClr val="FFFFFF"/>
                </a:solidFill>
                <a:latin typeface="Sassoon Infant Std"/>
              </a:rPr>
              <a:t>assesses children’s ability to decode. </a:t>
            </a:r>
          </a:p>
        </p:txBody>
      </p:sp>
    </p:spTree>
    <p:extLst>
      <p:ext uri="{BB962C8B-B14F-4D97-AF65-F5344CB8AC3E}">
        <p14:creationId xmlns:p14="http://schemas.microsoft.com/office/powerpoint/2010/main" val="989107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EACCF6-E40E-8CB7-5897-8AE51D61B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7" cy="1320800"/>
          </a:xfrm>
        </p:spPr>
        <p:txBody>
          <a:bodyPr>
            <a:normAutofit/>
          </a:bodyPr>
          <a:lstStyle/>
          <a:p>
            <a:r>
              <a:rPr lang="en-GB" dirty="0"/>
              <a:t>How does the check work?</a:t>
            </a:r>
          </a:p>
        </p:txBody>
      </p:sp>
      <p:sp>
        <p:nvSpPr>
          <p:cNvPr id="7" name="Isosceles Triangle 8">
            <a:extLst>
              <a:ext uri="{FF2B5EF4-FFF2-40B4-BE49-F238E27FC236}">
                <a16:creationId xmlns:a16="http://schemas.microsoft.com/office/drawing/2014/main" id="{98EE4960-6ED7-49B4-BEEE-A96A0C83D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1"/>
            <a:ext cx="476655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82AA684E-1747-DA47-3AD9-E78243D360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7" r="1" b="1"/>
          <a:stretch/>
        </p:blipFill>
        <p:spPr bwMode="auto">
          <a:xfrm>
            <a:off x="649075" y="2158073"/>
            <a:ext cx="2625335" cy="388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>
            <a:extLst>
              <a:ext uri="{FF2B5EF4-FFF2-40B4-BE49-F238E27FC236}">
                <a16:creationId xmlns:a16="http://schemas.microsoft.com/office/drawing/2014/main" id="{62617F58-6CF7-7A47-CC44-731B6AFE79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" r="1408" b="1"/>
          <a:stretch/>
        </p:blipFill>
        <p:spPr bwMode="auto">
          <a:xfrm>
            <a:off x="3470357" y="2159331"/>
            <a:ext cx="2625335" cy="388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4EB4D-00E7-7193-6E66-1F517551DE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5880" y="2160589"/>
            <a:ext cx="2948121" cy="388077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500"/>
              <a:t>The check is made up of forty words of increasing difficulty. </a:t>
            </a:r>
          </a:p>
          <a:p>
            <a:pPr>
              <a:lnSpc>
                <a:spcPct val="90000"/>
              </a:lnSpc>
            </a:pPr>
            <a:r>
              <a:rPr lang="en-GB" sz="1500"/>
              <a:t>20 of the words are decodable, phonetic words. </a:t>
            </a:r>
          </a:p>
          <a:p>
            <a:pPr>
              <a:lnSpc>
                <a:spcPct val="90000"/>
              </a:lnSpc>
            </a:pPr>
            <a:r>
              <a:rPr lang="en-GB" sz="1500"/>
              <a:t>The other 20 words are ‘alien’ words – they are decodable but do not make any sense.</a:t>
            </a:r>
          </a:p>
          <a:p>
            <a:pPr>
              <a:lnSpc>
                <a:spcPct val="90000"/>
              </a:lnSpc>
            </a:pPr>
            <a:r>
              <a:rPr lang="en-GB" sz="1500"/>
              <a:t>Alien words are always accompanied by a picture of an alien so that children are clear about which words are alien and which are not. </a:t>
            </a:r>
          </a:p>
          <a:p>
            <a:pPr marL="0" indent="0">
              <a:lnSpc>
                <a:spcPct val="90000"/>
              </a:lnSpc>
              <a:buNone/>
            </a:pPr>
            <a:endParaRPr lang="en-GB" sz="1500"/>
          </a:p>
        </p:txBody>
      </p:sp>
    </p:spTree>
    <p:extLst>
      <p:ext uri="{BB962C8B-B14F-4D97-AF65-F5344CB8AC3E}">
        <p14:creationId xmlns:p14="http://schemas.microsoft.com/office/powerpoint/2010/main" val="2622678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EACCF6-E40E-8CB7-5897-8AE51D61B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is the check administered?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4EB4D-00E7-7193-6E66-1F517551DE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88613"/>
            <a:ext cx="8596668" cy="3880773"/>
          </a:xfrm>
        </p:spPr>
        <p:txBody>
          <a:bodyPr/>
          <a:lstStyle/>
          <a:p>
            <a:r>
              <a:rPr lang="en-GB" dirty="0"/>
              <a:t>The check is very low pressure!</a:t>
            </a:r>
          </a:p>
          <a:p>
            <a:r>
              <a:rPr lang="en-GB" dirty="0"/>
              <a:t>Children are assessed 1:1 by their class teacher in a quiet room. </a:t>
            </a:r>
          </a:p>
          <a:p>
            <a:r>
              <a:rPr lang="en-GB" dirty="0"/>
              <a:t>This is something they are all used to doing – we do small phonics checks regularly throughout the year. </a:t>
            </a:r>
          </a:p>
          <a:p>
            <a:r>
              <a:rPr lang="en-GB" dirty="0"/>
              <a:t>The children will not know they are being ‘tested’. </a:t>
            </a:r>
          </a:p>
          <a:p>
            <a:r>
              <a:rPr lang="en-GB" dirty="0"/>
              <a:t>We will encourage all children to put on their ‘dots and dashes’. This is something they are very used to doing in phonics.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ACB9C1-A400-731A-AAA7-7293DE71F2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7338" y="4144550"/>
            <a:ext cx="7771151" cy="259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422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499621-0AEE-9114-4BB8-579EC60A3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we doing to prepare?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1BB246-CDE4-DFA4-3986-A0BD5C7482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+mn-lt"/>
                <a:cs typeface="+mn-lt"/>
              </a:rPr>
              <a:t>All children attend phonics every day for forty-five minutes. This session is based on the children’s ability rather than age, so all children receive targeted support in a small group that meets their needs. </a:t>
            </a:r>
          </a:p>
          <a:p>
            <a:r>
              <a:rPr lang="en-GB" dirty="0">
                <a:ea typeface="+mn-lt"/>
                <a:cs typeface="+mn-lt"/>
              </a:rPr>
              <a:t>Every day in phonics, children read words containing a variety of sounds. </a:t>
            </a:r>
          </a:p>
          <a:p>
            <a:r>
              <a:rPr lang="en-GB" dirty="0">
                <a:ea typeface="+mn-lt"/>
                <a:cs typeface="+mn-lt"/>
              </a:rPr>
              <a:t>Every day in phonics, children practice reading alien words. </a:t>
            </a:r>
          </a:p>
          <a:p>
            <a:r>
              <a:rPr lang="en-GB" dirty="0">
                <a:ea typeface="+mn-lt"/>
                <a:cs typeface="+mn-lt"/>
              </a:rPr>
              <a:t>For children who need it, they are receiving 1:1 phonics support sessions at least three times per week. </a:t>
            </a:r>
            <a:endParaRPr lang="en-US" dirty="0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</a:rPr>
              <a:t>Phonics club afterschool ( by invitation only)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789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C733C-6525-B216-4E69-2BE787AF5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A42F97-4E34-7CD6-3E8D-A9B6B6B100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pass mark will not be published until July. </a:t>
            </a:r>
          </a:p>
          <a:p>
            <a:r>
              <a:rPr lang="en-GB" dirty="0"/>
              <a:t>For as long as the check has existed, the pass mark has been 32/40. We assume it will be the same this year, but we cannot guarantee it. </a:t>
            </a:r>
          </a:p>
          <a:p>
            <a:r>
              <a:rPr lang="en-GB" dirty="0"/>
              <a:t>We will share the children’s results with you in their end of year report. </a:t>
            </a:r>
          </a:p>
          <a:p>
            <a:endParaRPr lang="en-GB" dirty="0"/>
          </a:p>
          <a:p>
            <a:r>
              <a:rPr lang="en-GB" dirty="0"/>
              <a:t>If your child does not achieve 32/40, they will continue to do phonics next year (as will the vast majority of children) and they will have another opportunity to complete the check in Year Two. </a:t>
            </a:r>
          </a:p>
        </p:txBody>
      </p:sp>
    </p:spTree>
    <p:extLst>
      <p:ext uri="{BB962C8B-B14F-4D97-AF65-F5344CB8AC3E}">
        <p14:creationId xmlns:p14="http://schemas.microsoft.com/office/powerpoint/2010/main" val="24588372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E8008-F27B-0C91-2C3A-527E02597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502" y="609600"/>
            <a:ext cx="6424440" cy="1320800"/>
          </a:xfrm>
        </p:spPr>
        <p:txBody>
          <a:bodyPr>
            <a:normAutofit/>
          </a:bodyPr>
          <a:lstStyle/>
          <a:p>
            <a:r>
              <a:rPr lang="en-GB" dirty="0"/>
              <a:t>What can you do at home?</a:t>
            </a:r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EB6743CF-E74B-4A3C-A785-599069DB89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1"/>
            <a:ext cx="476655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3372BF-5963-7486-1573-984DBDFF2E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501" y="2160589"/>
            <a:ext cx="9161929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/>
              <a:t>Read every day!</a:t>
            </a:r>
          </a:p>
          <a:p>
            <a:r>
              <a:rPr lang="en-GB" sz="2800" dirty="0"/>
              <a:t>Ensure your child watch the virtual links from the school website if they require support.</a:t>
            </a:r>
          </a:p>
          <a:p>
            <a:r>
              <a:rPr lang="en-GB" sz="2800" dirty="0"/>
              <a:t>Speak to your child’s class teacher if you need further information.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8158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resources available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Ruth Miskin Parents’ Page:</a:t>
            </a:r>
          </a:p>
          <a:p>
            <a:r>
              <a:rPr lang="en-US" dirty="0">
                <a:hlinkClick r:id="rId3"/>
              </a:rPr>
              <a:t>https://www.ruthmiskin.com/parents/</a:t>
            </a:r>
            <a:endParaRPr lang="en-US" dirty="0"/>
          </a:p>
          <a:p>
            <a:endParaRPr lang="en-US" dirty="0"/>
          </a:p>
          <a:p>
            <a:r>
              <a:rPr lang="en-GB" dirty="0">
                <a:hlinkClick r:id="rId4"/>
              </a:rPr>
              <a:t>Phonics screening check (Year 1) - Oxford Owl</a:t>
            </a:r>
            <a:endParaRPr lang="en-US" dirty="0"/>
          </a:p>
          <a:p>
            <a:endParaRPr lang="en-US" dirty="0"/>
          </a:p>
          <a:p>
            <a:r>
              <a:rPr lang="en-US" dirty="0"/>
              <a:t>Free e-books for home reading:</a:t>
            </a:r>
          </a:p>
          <a:p>
            <a:r>
              <a:rPr lang="en-US" dirty="0">
                <a:hlinkClick r:id="rId5"/>
              </a:rPr>
              <a:t>http://www.oxfordowl.co.uk/Reading/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84799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19627-BD71-CD0A-D91B-568F8667E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094" y="571018"/>
            <a:ext cx="8943908" cy="1359382"/>
          </a:xfrm>
        </p:spPr>
        <p:txBody>
          <a:bodyPr>
            <a:normAutofit fontScale="90000"/>
          </a:bodyPr>
          <a:lstStyle/>
          <a:p>
            <a:r>
              <a:rPr lang="en-GB" dirty="0"/>
              <a:t>To access RWI eBooks</a:t>
            </a:r>
            <a:br>
              <a:rPr lang="en-GB" dirty="0">
                <a:ea typeface="+mj-lt"/>
                <a:cs typeface="+mj-lt"/>
              </a:rPr>
            </a:br>
            <a:br>
              <a:rPr lang="en-GB" dirty="0">
                <a:ea typeface="+mj-lt"/>
                <a:cs typeface="+mj-lt"/>
              </a:rPr>
            </a:br>
            <a:br>
              <a:rPr lang="en-GB" dirty="0">
                <a:ea typeface="+mj-lt"/>
                <a:cs typeface="+mj-lt"/>
              </a:rPr>
            </a:br>
            <a:r>
              <a:rPr lang="en-GB" b="1" dirty="0">
                <a:ea typeface="+mj-lt"/>
                <a:cs typeface="+mj-lt"/>
              </a:rPr>
              <a:t> </a:t>
            </a:r>
            <a:r>
              <a:rPr lang="en-GB" dirty="0">
                <a:ea typeface="+mj-lt"/>
                <a:cs typeface="+mj-lt"/>
              </a:rPr>
              <a:t>https://www.oxfordowl.co.uk/</a:t>
            </a:r>
            <a:br>
              <a:rPr lang="en-GB" b="1" dirty="0"/>
            </a:br>
            <a:br>
              <a:rPr lang="en-GB" b="1" dirty="0"/>
            </a:br>
            <a:endParaRPr lang="en-GB"/>
          </a:p>
        </p:txBody>
      </p:sp>
      <p:pic>
        <p:nvPicPr>
          <p:cNvPr id="4" name="Content Placeholder 3" descr="A screen shot of a login&#10;&#10;AI-generated content may be incorrect.">
            <a:extLst>
              <a:ext uri="{FF2B5EF4-FFF2-40B4-BE49-F238E27FC236}">
                <a16:creationId xmlns:a16="http://schemas.microsoft.com/office/drawing/2014/main" id="{FB206892-833F-32EE-4010-DD08C2B9C4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10416" y="3742184"/>
            <a:ext cx="5127172" cy="31158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7D9F413-4C91-0B7A-6D30-7A5CFB60C0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3933" y="547008"/>
            <a:ext cx="5384643" cy="27739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94EA880-6294-56E4-BC53-A8290E8C65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126" y="3742185"/>
            <a:ext cx="5222077" cy="3115815"/>
          </a:xfrm>
          <a:prstGeom prst="rect">
            <a:avLst/>
          </a:prstGeom>
        </p:spPr>
      </p:pic>
      <p:sp>
        <p:nvSpPr>
          <p:cNvPr id="9" name="Arrow: Right 8">
            <a:extLst>
              <a:ext uri="{FF2B5EF4-FFF2-40B4-BE49-F238E27FC236}">
                <a16:creationId xmlns:a16="http://schemas.microsoft.com/office/drawing/2014/main" id="{21E3447E-E299-B4B4-32B1-4431CE4A4403}"/>
              </a:ext>
            </a:extLst>
          </p:cNvPr>
          <p:cNvSpPr/>
          <p:nvPr/>
        </p:nvSpPr>
        <p:spPr>
          <a:xfrm>
            <a:off x="5491406" y="2141981"/>
            <a:ext cx="1203549" cy="66740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9D2196E9-3E47-CF39-C07D-54DAD9B622C3}"/>
              </a:ext>
            </a:extLst>
          </p:cNvPr>
          <p:cNvSpPr/>
          <p:nvPr/>
        </p:nvSpPr>
        <p:spPr>
          <a:xfrm>
            <a:off x="5852713" y="3429000"/>
            <a:ext cx="518417" cy="109833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974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CBCD2-078B-E846-AF57-45843A16CE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7568" y="2560545"/>
            <a:ext cx="9144000" cy="23876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Sassoon Infant Std" panose="020B0503020103030203" pitchFamily="34" charset="0"/>
              </a:rPr>
              <a:t>Thank you for your time. </a:t>
            </a:r>
            <a:br>
              <a:rPr lang="en-GB" dirty="0">
                <a:latin typeface="Sassoon Infant Std" panose="020B0503020103030203" pitchFamily="34" charset="0"/>
              </a:rPr>
            </a:br>
            <a:br>
              <a:rPr lang="en-GB" dirty="0">
                <a:latin typeface="Sassoon Infant Std" panose="020B0503020103030203" pitchFamily="34" charset="0"/>
              </a:rPr>
            </a:br>
            <a:r>
              <a:rPr lang="en-GB" dirty="0">
                <a:latin typeface="Sassoon Infant Std" panose="020B0503020103030203" pitchFamily="34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92318250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Custom 1">
      <a:majorFont>
        <a:latin typeface="Sassoon Infant Std"/>
        <a:ea typeface=""/>
        <a:cs typeface=""/>
      </a:majorFont>
      <a:minorFont>
        <a:latin typeface="Sassoon Infant Std"/>
        <a:ea typeface=""/>
        <a:cs typeface="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24483E5FA8AA40A59E0D79022E6F50" ma:contentTypeVersion="15" ma:contentTypeDescription="Create a new document." ma:contentTypeScope="" ma:versionID="441ae4f826e6322ed45ee9b9ed31be98">
  <xsd:schema xmlns:xsd="http://www.w3.org/2001/XMLSchema" xmlns:xs="http://www.w3.org/2001/XMLSchema" xmlns:p="http://schemas.microsoft.com/office/2006/metadata/properties" xmlns:ns2="7a386cfe-e123-4b86-bad4-c6a3ab3e1b75" xmlns:ns3="b0bd8d63-35af-41ee-a04c-1b779836d186" targetNamespace="http://schemas.microsoft.com/office/2006/metadata/properties" ma:root="true" ma:fieldsID="82ae354a87e7e17ee92e607da272561b" ns2:_="" ns3:_="">
    <xsd:import namespace="7a386cfe-e123-4b86-bad4-c6a3ab3e1b75"/>
    <xsd:import namespace="b0bd8d63-35af-41ee-a04c-1b779836d18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386cfe-e123-4b86-bad4-c6a3ab3e1b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73260bc9-6cb0-4cad-a74f-8ad6b715f9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bd8d63-35af-41ee-a04c-1b779836d186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45fe33ed-6782-4b76-a952-fdfb779c4b05}" ma:internalName="TaxCatchAll" ma:showField="CatchAllData" ma:web="b0bd8d63-35af-41ee-a04c-1b779836d18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a386cfe-e123-4b86-bad4-c6a3ab3e1b75">
      <Terms xmlns="http://schemas.microsoft.com/office/infopath/2007/PartnerControls"/>
    </lcf76f155ced4ddcb4097134ff3c332f>
    <TaxCatchAll xmlns="b0bd8d63-35af-41ee-a04c-1b779836d186" xsi:nil="true"/>
    <SharedWithUsers xmlns="b0bd8d63-35af-41ee-a04c-1b779836d186">
      <UserInfo>
        <DisplayName>Mark Cooper</DisplayName>
        <AccountId>13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974D48AF-ED32-4664-AF44-2078E893E0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a386cfe-e123-4b86-bad4-c6a3ab3e1b75"/>
    <ds:schemaRef ds:uri="b0bd8d63-35af-41ee-a04c-1b779836d1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6559F8B-11F5-4D0F-89FB-DB97631865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47B9A09-0AD2-4E30-8FDA-8BE4F3EFB7D3}">
  <ds:schemaRefs>
    <ds:schemaRef ds:uri="http://schemas.microsoft.com/office/2006/metadata/properties"/>
    <ds:schemaRef ds:uri="http://schemas.microsoft.com/office/infopath/2007/PartnerControls"/>
    <ds:schemaRef ds:uri="7a386cfe-e123-4b86-bad4-c6a3ab3e1b75"/>
    <ds:schemaRef ds:uri="b0bd8d63-35af-41ee-a04c-1b779836d18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104</TotalTime>
  <Words>559</Words>
  <Application>Microsoft Office PowerPoint</Application>
  <PresentationFormat>Widescreen</PresentationFormat>
  <Paragraphs>45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Sassoon Infant Std</vt:lpstr>
      <vt:lpstr>Wingdings 3</vt:lpstr>
      <vt:lpstr>Facet</vt:lpstr>
      <vt:lpstr>Year One Phonics Screening Check</vt:lpstr>
      <vt:lpstr>What is the Phonics Screening Check</vt:lpstr>
      <vt:lpstr>How does the check work?</vt:lpstr>
      <vt:lpstr>How is the check administered?</vt:lpstr>
      <vt:lpstr>What are we doing to prepare?</vt:lpstr>
      <vt:lpstr>Results</vt:lpstr>
      <vt:lpstr>What can you do at home?</vt:lpstr>
      <vt:lpstr>Online resources available</vt:lpstr>
      <vt:lpstr>To access RWI eBooks    https://www.oxfordowl.co.uk/  </vt:lpstr>
      <vt:lpstr>Thank you for your time.   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One Phonics Screening Check</dc:title>
  <dc:creator>Catherine Lyons</dc:creator>
  <cp:lastModifiedBy>Sandra Lopez</cp:lastModifiedBy>
  <cp:revision>49</cp:revision>
  <dcterms:created xsi:type="dcterms:W3CDTF">2023-03-14T13:31:36Z</dcterms:created>
  <dcterms:modified xsi:type="dcterms:W3CDTF">2026-03-16T13:45:44Z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0x0101009324483E5FA8AA40A59E0D79022E6F50</vt:lpwstr>
  </property>
  <property fmtid="{D5CDD505-2E9C-101B-9397-08002B2CF9AE}" pid="3" name="MediaServiceImageTags">
    <vt:lpwstr/>
  </property>
</Properties>
</file>