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62" r:id="rId6"/>
    <p:sldId id="263" r:id="rId7"/>
    <p:sldId id="264" r:id="rId8"/>
    <p:sldId id="265" r:id="rId9"/>
    <p:sldId id="266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692"/>
  </p:normalViewPr>
  <p:slideViewPr>
    <p:cSldViewPr snapToGrid="0">
      <p:cViewPr>
        <p:scale>
          <a:sx n="105" d="100"/>
          <a:sy n="105" d="100"/>
        </p:scale>
        <p:origin x="88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F7DD-E7D2-4091-9950-4694D05B6285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85F06-18FD-4C6E-BDCC-2B1F30C15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462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96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F8D45-342D-4D4C-70AA-E21378EDC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D17B2-2231-438B-6D7E-4ED3BD649F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D382D-19B0-9782-60A8-833AE3D9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C7BBE-73C0-C496-8B4A-75FCC234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8EFF-01FE-C93C-E082-209E3D36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4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4E1B-78BE-087C-3BA7-ECDB3E680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ABE3-2E7F-D088-A5B3-D60E5488D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98586-4034-AAD3-A4E3-FA9058A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E468E-3CAB-54D3-5AD5-0A207783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B9005-F526-E6E5-01D8-5ED6FEFC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44893-1960-62F2-B724-A9667274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9CE67-ECBA-20AE-EFFB-056A35F8C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2FFA-083B-FCC6-B4F2-E83E924B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0C7E-9D71-A895-7898-7511C10C8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F42E2-7A00-E33B-ACEB-B452906A0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9E65-6AC8-C39B-8FCE-BEF9FD0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9EF9D-F268-1353-0EA3-76C543CBC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2430D-BD7B-6C4A-2DC3-5A7E1B1A5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DC97-8EC8-6447-7AF1-7C89003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18329-940A-D606-BF54-C202D5E7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B1B72-5B8F-0BC4-62D2-CB960DB4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6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920-E3D8-99F6-ADC3-76AE9F8E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352BE-4A0D-D6D6-F285-15CBCD86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63420-3978-BE03-3FA7-5AAA3B3AD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6EA41-5C39-5A79-EA7D-3090E7B4E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5C9AC-452E-8296-9CDA-19753531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6A7854-7BCB-1795-A78E-40CAA79F5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13D45A-3A9D-2C29-AE4B-7126E58B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25AD-7FF6-DE62-E74E-AFF94516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7302-7981-D584-40EB-7A48B8F3E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0812F-FCEE-D314-A7F5-0CCE33F93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A3BD9-1457-9115-1403-3F56DE28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998527-91FB-DA7A-29A9-070BB6067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5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C97466-5B94-113D-7A7C-66CE1982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F94067-9703-C3BD-8D28-6FA0467B8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C1BD7-D9E0-D191-AB6E-BD9C66AC4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FF853-1F33-A06C-0EAC-DF33187F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6FEB3-00EC-102E-3A4E-1587B58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C65F7-BF0F-150A-BB57-63A9E5D1A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5E349-AEB2-A3F3-DA2E-ECE40715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DBA52-67CF-DF95-10B4-FA282D29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A1BFF-856F-9F7F-8483-30DD04B7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F696-8D10-D089-1D4A-A00524D2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5E552-6E31-40F6-9D54-611BA1BA3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41B9A8-E88E-91E9-F29E-6023EA3D3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93932-906C-BBA4-CE27-AB164C6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D92D3-3369-158B-A674-A16FDC2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4F4DC-44FB-7C05-ECAF-5C779ED98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5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3832-19DA-FDFF-60D5-EA5FC85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1D95-F92B-2A06-9EF6-BEE328185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BDD75-0D18-5758-1A31-BC6E0530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FC11A-26E1-2FDC-7DAB-0E39514E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77436-C27F-E3FD-0629-7837166F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120307-BFD9-BCDF-CAD0-9B72D07DD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A645F-D96E-2968-F881-32248EE5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49EFD-F9E7-4CA7-678A-B287A29F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A8320-6A97-D338-697C-193969E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29CBA-EA16-0DB8-D5D3-85098F4E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50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D23F50-1F1A-360A-730C-9E4355DA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C286C-68CC-6A8D-207D-AED398ADE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3800-8B59-C7DD-84D0-37000E326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37859A-EA93-4697-BC59-A41B15E04081}" type="datetimeFigureOut">
              <a:rPr lang="en-GB" smtClean="0"/>
              <a:t>31/07/2024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B361E-C685-27BD-6D5C-161F75FB9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FFD73-9EBA-89FB-E9DF-533C6DFF7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8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multiples-and-factors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bitesize/topics/zfq7hyc/articles/z2w8r2p" TargetMode="External"/><Relationship Id="rId5" Type="http://schemas.openxmlformats.org/officeDocument/2006/relationships/hyperlink" Target="https://www.math-play.com/Factors-Millionaire/factors-millionaire-game_html5.html" TargetMode="External"/><Relationship Id="rId4" Type="http://schemas.openxmlformats.org/officeDocument/2006/relationships/hyperlink" Target="https://www.mathnook.com/math/math-speed-racing-factors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njqtfr/articles/zrkw2fr#z26cjf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bbc.co.uk/bitesize/topics/zhdwxnb/articles/zjtg47h" TargetMode="External"/><Relationship Id="rId4" Type="http://schemas.openxmlformats.org/officeDocument/2006/relationships/hyperlink" Target="https://mathsframe.co.uk/en/resources/resource/264/Crystal-crash-fractions-number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njqtfr/articles/zcfyw6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Key Instant Recall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A6DF2-BA30-FDE6-D47F-091AA6ED52F2}"/>
              </a:ext>
            </a:extLst>
          </p:cNvPr>
          <p:cNvSpPr txBox="1"/>
          <p:nvPr/>
        </p:nvSpPr>
        <p:spPr>
          <a:xfrm>
            <a:off x="404241" y="1330335"/>
            <a:ext cx="113835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t"/>
            <a:r>
              <a:rPr lang="en-GB" b="1" i="0" u="sng" dirty="0">
                <a:solidFill>
                  <a:srgbClr val="1B1B1B"/>
                </a:solidFill>
                <a:effectLst/>
                <a:latin typeface="+mj-lt"/>
              </a:rPr>
              <a:t>What are KIRFs?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To develop your child’s fluency and mental maths skills, we are introducing KIRFs (Key Instant Recall Facts) throughout the school. KIRFs are a way of helping your child to learn - by heart -  key facts and information which they need to have </a:t>
            </a:r>
            <a:r>
              <a:rPr lang="en-GB" b="1" i="0" dirty="0">
                <a:solidFill>
                  <a:srgbClr val="1B1B1B"/>
                </a:solidFill>
                <a:effectLst/>
                <a:latin typeface="+mj-lt"/>
              </a:rPr>
              <a:t>instant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recall of. 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KIRFs are designed to support the development of </a:t>
            </a:r>
            <a:r>
              <a:rPr lang="en-GB" b="0" i="0" u="sng" dirty="0">
                <a:solidFill>
                  <a:srgbClr val="1B1B1B"/>
                </a:solidFill>
                <a:effectLst/>
                <a:latin typeface="+mj-lt"/>
              </a:rPr>
              <a:t>mental maths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skills that underpin much of the maths work in our school. They are particularly useful when calculating, adding, subtracting, multiplying or dividing. 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KIRFs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contain number facts such as number bonds and times tables that need constant practise and rehearsal so children can recall them quickly and accurately.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Instant recall of facts helps enormously with mental agility in maths lessons. When children move onto written calculations, knowing these key facts is very beneficial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 as it reduces the cognitive load needed, allowing the children to focus on the higher-level maths. KIRFs are not about challenging the children but making sure ALL children have key mathematical facts at their fingertips. </a:t>
            </a:r>
          </a:p>
          <a:p>
            <a:pPr algn="just" fontAlgn="t"/>
            <a:endParaRPr lang="en-GB" dirty="0">
              <a:solidFill>
                <a:srgbClr val="1B1B1B"/>
              </a:solidFill>
              <a:latin typeface="+mj-lt"/>
            </a:endParaRPr>
          </a:p>
          <a:p>
            <a:pPr algn="just" fontAlgn="t"/>
            <a:r>
              <a:rPr lang="en-GB" b="1" u="sng" dirty="0"/>
              <a:t>The secret to success is practising little and often</a:t>
            </a:r>
            <a:r>
              <a:rPr lang="en-GB" dirty="0"/>
              <a:t>. Can you practise these KIRFs while walking to school or during a car journey? You do not need to practise them all at once; perhaps you could have a fact of the day.</a:t>
            </a:r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464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School Overview</a:t>
            </a:r>
          </a:p>
        </p:txBody>
      </p:sp>
      <p:pic>
        <p:nvPicPr>
          <p:cNvPr id="14" name="Picture 13" descr="A table of multicolored numbers&#10;&#10;Description automatically generated">
            <a:extLst>
              <a:ext uri="{FF2B5EF4-FFF2-40B4-BE49-F238E27FC236}">
                <a16:creationId xmlns:a16="http://schemas.microsoft.com/office/drawing/2014/main" id="{4DA21782-9AFE-F138-FE9E-695568246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4" y="1330335"/>
            <a:ext cx="11364992" cy="46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1 – Year 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401966" y="5144236"/>
            <a:ext cx="1124743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dirty="0">
              <a:hlinkClick r:id="rId3"/>
            </a:endParaRPr>
          </a:p>
          <a:p>
            <a:r>
              <a:rPr lang="en-GB" sz="1400" dirty="0">
                <a:hlinkClick r:id="rId3"/>
              </a:rPr>
              <a:t>https://www.topmarks.co.uk/maths-games/multiples-and-factors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4"/>
              </a:rPr>
              <a:t>https://www.mathnook.com/math/math-speed-racing-factors.html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5"/>
              </a:rPr>
              <a:t>https://www.math-play.com/Factors-Millionaire/factors-millionaire-game_html5.html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6"/>
              </a:rPr>
              <a:t>https://www.bbc.co.uk/bitesize/topics/zfq7hyc/articles/z2w8r2p</a:t>
            </a:r>
            <a:r>
              <a:rPr lang="en-GB" sz="1400" dirty="0"/>
              <a:t>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147673" y="2073370"/>
            <a:ext cx="3546595" cy="4047013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Factor-</a:t>
            </a:r>
            <a:r>
              <a:rPr lang="en-GB" sz="1200" dirty="0">
                <a:solidFill>
                  <a:schemeClr val="bg1"/>
                </a:solidFill>
              </a:rPr>
              <a:t> A number that multiplies with another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to make a product (3 and 4 are factors of 12).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Common factors- </a:t>
            </a:r>
            <a:r>
              <a:rPr lang="en-GB" sz="1200" dirty="0">
                <a:solidFill>
                  <a:schemeClr val="bg1"/>
                </a:solidFill>
              </a:rPr>
              <a:t>A number that can be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divided into two different numbers, without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leaving a remainder (</a:t>
            </a:r>
            <a:r>
              <a:rPr lang="en-GB" sz="1200" i="1" dirty="0"/>
              <a:t>1, 2, and 4 are common factors of both 16 and 20, as both can be divided by 4 leaving a whole number).</a:t>
            </a:r>
            <a:endParaRPr lang="en-GB" sz="1200" dirty="0">
              <a:solidFill>
                <a:schemeClr val="bg1"/>
              </a:solidFill>
            </a:endParaRP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Product-</a:t>
            </a:r>
            <a:r>
              <a:rPr lang="en-GB" sz="1200" dirty="0">
                <a:solidFill>
                  <a:schemeClr val="bg1"/>
                </a:solidFill>
              </a:rPr>
              <a:t> The result of multiplying one number by another.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Array-</a:t>
            </a:r>
            <a:r>
              <a:rPr lang="en-GB" sz="1200" dirty="0">
                <a:solidFill>
                  <a:schemeClr val="bg1"/>
                </a:solidFill>
              </a:rPr>
              <a:t> An ordered collection of counters,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cubes or other item in rows and columns.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identify </a:t>
            </a:r>
            <a:r>
              <a:rPr lang="en-GB" sz="2400" i="1" u="sng" dirty="0"/>
              <a:t>common</a:t>
            </a:r>
            <a:r>
              <a:rPr lang="en-GB" sz="2400" u="sng" dirty="0"/>
              <a:t> factors of a pair of numbers.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F2212F-F732-70C7-78FA-7832783CC362}"/>
              </a:ext>
            </a:extLst>
          </p:cNvPr>
          <p:cNvSpPr txBox="1"/>
          <p:nvPr/>
        </p:nvSpPr>
        <p:spPr>
          <a:xfrm>
            <a:off x="720130" y="1427040"/>
            <a:ext cx="10734615" cy="369332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Children should be able to use their knowledge of factors to find the common factors of two numbers.</a:t>
            </a:r>
            <a:endParaRPr lang="en-GB" sz="2000" i="1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CC3193-96E2-2B31-451C-ED877EE9C3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25" y="2429317"/>
            <a:ext cx="7205406" cy="178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2 – Year 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3" y="5046795"/>
            <a:ext cx="855064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Dominos - </a:t>
            </a:r>
            <a:r>
              <a:rPr lang="en-GB" sz="1400" dirty="0"/>
              <a:t>write the fraction, decimal and percentage the domino is showing.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Pairs game - </a:t>
            </a:r>
            <a:r>
              <a:rPr lang="en-GB" sz="1400" dirty="0"/>
              <a:t>make your own fraction, decimal, percentage card matching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FDP Poster - </a:t>
            </a:r>
            <a:r>
              <a:rPr lang="en-GB" sz="1400" dirty="0"/>
              <a:t>create a poster which explains how to convert between fractions, decimals and percentages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Let’s go shopping - </a:t>
            </a:r>
            <a:r>
              <a:rPr lang="en-GB" sz="1400" dirty="0"/>
              <a:t>look out for percentages when out shopping. What is 25% as a decimal?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3"/>
              </a:rPr>
              <a:t>https://www.bbc.co.uk/bitesize/topics/znjqtfr/articles/zrkw2fr#z26cjfr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convert between decimals, fractions and percentages.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FF5F26-7571-8B57-7B2D-A12C97395DA3}"/>
              </a:ext>
            </a:extLst>
          </p:cNvPr>
          <p:cNvSpPr txBox="1"/>
          <p:nvPr/>
        </p:nvSpPr>
        <p:spPr>
          <a:xfrm>
            <a:off x="495926" y="1431519"/>
            <a:ext cx="11126579" cy="584775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Children should be able to convert between fractions, decimals and percentages and recall common decimal, fraction and percentage equivalences instantly.</a:t>
            </a:r>
          </a:p>
        </p:txBody>
      </p:sp>
      <p:sp>
        <p:nvSpPr>
          <p:cNvPr id="22" name="Rectangle: Rounded Corners 8">
            <a:extLst>
              <a:ext uri="{FF2B5EF4-FFF2-40B4-BE49-F238E27FC236}">
                <a16:creationId xmlns:a16="http://schemas.microsoft.com/office/drawing/2014/main" id="{6F99FD21-D9AD-60EF-D360-E63082FF26E5}"/>
              </a:ext>
            </a:extLst>
          </p:cNvPr>
          <p:cNvSpPr/>
          <p:nvPr/>
        </p:nvSpPr>
        <p:spPr>
          <a:xfrm>
            <a:off x="8607552" y="2073371"/>
            <a:ext cx="3086716" cy="2967861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Convert – </a:t>
            </a:r>
            <a:r>
              <a:rPr lang="en-GB" sz="1200" dirty="0">
                <a:solidFill>
                  <a:schemeClr val="bg1"/>
                </a:solidFill>
              </a:rPr>
              <a:t>To change the expression without changing the size or amount.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Decimal number – </a:t>
            </a:r>
            <a:r>
              <a:rPr lang="en-GB" sz="1200" dirty="0">
                <a:solidFill>
                  <a:schemeClr val="bg1"/>
                </a:solidFill>
              </a:rPr>
              <a:t>a number with a decimal point. 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Fraction – </a:t>
            </a:r>
            <a:r>
              <a:rPr lang="en-GB" sz="1200" dirty="0">
                <a:solidFill>
                  <a:schemeClr val="bg1"/>
                </a:solidFill>
              </a:rPr>
              <a:t>A fraction represents parts of a whole. 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Per cent – </a:t>
            </a:r>
            <a:r>
              <a:rPr lang="en-GB" sz="1200" dirty="0">
                <a:solidFill>
                  <a:schemeClr val="bg1"/>
                </a:solidFill>
              </a:rPr>
              <a:t>Parts per 100. It shows the ratio “out of 100”. </a:t>
            </a:r>
          </a:p>
        </p:txBody>
      </p:sp>
      <p:pic>
        <p:nvPicPr>
          <p:cNvPr id="24" name="Picture 23" descr="A colorful rectangular table with numbers&#10;&#10;Description automatically generated with medium confidence">
            <a:extLst>
              <a:ext uri="{FF2B5EF4-FFF2-40B4-BE49-F238E27FC236}">
                <a16:creationId xmlns:a16="http://schemas.microsoft.com/office/drawing/2014/main" id="{5CFCA6F7-53A8-73B8-B2F3-D96A2AA61C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2" y="2566525"/>
            <a:ext cx="7476375" cy="178524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1F8C730-848B-1B5D-4960-9D08858FDE80}"/>
              </a:ext>
            </a:extLst>
          </p:cNvPr>
          <p:cNvSpPr txBox="1"/>
          <p:nvPr/>
        </p:nvSpPr>
        <p:spPr>
          <a:xfrm>
            <a:off x="9222202" y="5426481"/>
            <a:ext cx="40460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=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DA7D564-5E04-3027-8BD0-6305AED9DA2A}"/>
                  </a:ext>
                </a:extLst>
              </p:cNvPr>
              <p:cNvSpPr txBox="1"/>
              <p:nvPr/>
            </p:nvSpPr>
            <p:spPr>
              <a:xfrm>
                <a:off x="9638961" y="5253829"/>
                <a:ext cx="404601" cy="1052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4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44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DA7D564-5E04-3027-8BD0-6305AED9DA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8961" y="5253829"/>
                <a:ext cx="404601" cy="1052660"/>
              </a:xfrm>
              <a:prstGeom prst="rect">
                <a:avLst/>
              </a:prstGeom>
              <a:blipFill>
                <a:blip r:embed="rId5"/>
                <a:stretch>
                  <a:fillRect l="-5882" r="-8824" b="-59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 descr="A domino with black dots&#10;&#10;Description automatically generated">
            <a:extLst>
              <a:ext uri="{FF2B5EF4-FFF2-40B4-BE49-F238E27FC236}">
                <a16:creationId xmlns:a16="http://schemas.microsoft.com/office/drawing/2014/main" id="{5E702276-5791-A9AA-C017-9CE107A925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934" y="5256650"/>
            <a:ext cx="558723" cy="104701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2AA628E-D4F3-1341-2742-7AAF757AFD45}"/>
              </a:ext>
            </a:extLst>
          </p:cNvPr>
          <p:cNvSpPr txBox="1"/>
          <p:nvPr/>
        </p:nvSpPr>
        <p:spPr>
          <a:xfrm>
            <a:off x="10026265" y="5472350"/>
            <a:ext cx="40460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=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5BB80C9-08D6-FF37-E6D6-C0F639C294F3}"/>
              </a:ext>
            </a:extLst>
          </p:cNvPr>
          <p:cNvSpPr txBox="1"/>
          <p:nvPr/>
        </p:nvSpPr>
        <p:spPr>
          <a:xfrm>
            <a:off x="10495978" y="5549591"/>
            <a:ext cx="1151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33.3% </a:t>
            </a:r>
          </a:p>
        </p:txBody>
      </p:sp>
    </p:spTree>
    <p:extLst>
      <p:ext uri="{BB962C8B-B14F-4D97-AF65-F5344CB8AC3E}">
        <p14:creationId xmlns:p14="http://schemas.microsoft.com/office/powerpoint/2010/main" val="323042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1 – Year 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1A55B65-D741-942B-7059-5FA55DBB2DFA}"/>
                  </a:ext>
                </a:extLst>
              </p:cNvPr>
              <p:cNvSpPr txBox="1"/>
              <p:nvPr/>
            </p:nvSpPr>
            <p:spPr>
              <a:xfrm>
                <a:off x="294526" y="4803067"/>
                <a:ext cx="11383517" cy="17795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1400" b="1" u="sng" dirty="0"/>
                  <a:t>Activities that can be done at home:</a:t>
                </a:r>
              </a:p>
              <a:p>
                <a:endParaRPr lang="en-GB" sz="14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/>
                  <a:t>Solve it: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400" dirty="0"/>
                  <a:t> of ____= 15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/>
                  <a:t>Use the bar model to help you. How many parts are in the whole? How many parts do you have? How many parts does the 15 represent?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/>
                  <a:t>Prove it: use the bar model to prove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1400" dirty="0"/>
                  <a:t> of 56 = 32 is correct.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hlinkClick r:id="rId4"/>
                  </a:rPr>
                  <a:t>https://mathsframe.co.uk/en/resources/resource/264/Crystal-crash-fractions-numbers</a:t>
                </a:r>
                <a:r>
                  <a:rPr lang="en-GB" sz="1400" dirty="0"/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1400" dirty="0">
                    <a:hlinkClick r:id="rId5"/>
                  </a:rPr>
                  <a:t>https://www.bbc.co.uk/bitesize/topics/zhdwxnb/articles/zjtg47h</a:t>
                </a:r>
                <a:r>
                  <a:rPr lang="en-GB" sz="1400" dirty="0"/>
                  <a:t> 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1A55B65-D741-942B-7059-5FA55DBB2D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26" y="4803067"/>
                <a:ext cx="11383517" cy="1779526"/>
              </a:xfrm>
              <a:prstGeom prst="rect">
                <a:avLst/>
              </a:prstGeom>
              <a:blipFill>
                <a:blip r:embed="rId6"/>
                <a:stretch>
                  <a:fillRect l="-223" t="-709" b="-28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find a fraction of an amount.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300835" y="1406718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should be able to use their knowledge of finding unit fractions of a quantity, to find non-unit fractions of a quantity.</a:t>
            </a:r>
          </a:p>
        </p:txBody>
      </p:sp>
      <p:sp>
        <p:nvSpPr>
          <p:cNvPr id="22" name="Rectangle: Rounded Corners 8">
            <a:extLst>
              <a:ext uri="{FF2B5EF4-FFF2-40B4-BE49-F238E27FC236}">
                <a16:creationId xmlns:a16="http://schemas.microsoft.com/office/drawing/2014/main" id="{AC3DED64-820F-FA34-E6B6-D2D346280DFD}"/>
              </a:ext>
            </a:extLst>
          </p:cNvPr>
          <p:cNvSpPr/>
          <p:nvPr/>
        </p:nvSpPr>
        <p:spPr>
          <a:xfrm>
            <a:off x="8206693" y="2409416"/>
            <a:ext cx="3546595" cy="2967861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Numerator- </a:t>
            </a:r>
            <a:r>
              <a:rPr lang="en-GB" sz="1200" dirty="0">
                <a:solidFill>
                  <a:schemeClr val="bg1"/>
                </a:solidFill>
              </a:rPr>
              <a:t>The top number in a fraction.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Shows how many parts we have.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Denominator- </a:t>
            </a:r>
            <a:r>
              <a:rPr lang="en-GB" sz="1200" dirty="0">
                <a:solidFill>
                  <a:schemeClr val="bg1"/>
                </a:solidFill>
              </a:rPr>
              <a:t>The bottom number in a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fraction. Shows the number of equal parts in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the whole.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Unit fraction- </a:t>
            </a:r>
            <a:r>
              <a:rPr lang="en-GB" sz="1200" dirty="0">
                <a:solidFill>
                  <a:schemeClr val="bg1"/>
                </a:solidFill>
              </a:rPr>
              <a:t>A fraction where the numerator is one.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Non unit fraction- </a:t>
            </a:r>
            <a:r>
              <a:rPr lang="en-GB" sz="1200" dirty="0">
                <a:solidFill>
                  <a:schemeClr val="bg1"/>
                </a:solidFill>
              </a:rPr>
              <a:t>A fraction were the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numerator is not one.</a:t>
            </a:r>
          </a:p>
        </p:txBody>
      </p:sp>
      <p:pic>
        <p:nvPicPr>
          <p:cNvPr id="24" name="Picture 23" descr="A diagram of a number&#10;&#10;Description automatically generated">
            <a:extLst>
              <a:ext uri="{FF2B5EF4-FFF2-40B4-BE49-F238E27FC236}">
                <a16:creationId xmlns:a16="http://schemas.microsoft.com/office/drawing/2014/main" id="{2158E91B-2D95-2798-BB9E-91FF84294B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31" y="2661977"/>
            <a:ext cx="7377030" cy="1621820"/>
          </a:xfrm>
          <a:prstGeom prst="rect">
            <a:avLst/>
          </a:prstGeom>
        </p:spPr>
      </p:pic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2972791-1B14-9DBC-59D3-33E8E8517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264898"/>
              </p:ext>
            </p:extLst>
          </p:nvPr>
        </p:nvGraphicFramePr>
        <p:xfrm>
          <a:off x="9459601" y="5913835"/>
          <a:ext cx="1552105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421">
                  <a:extLst>
                    <a:ext uri="{9D8B030D-6E8A-4147-A177-3AD203B41FA5}">
                      <a16:colId xmlns:a16="http://schemas.microsoft.com/office/drawing/2014/main" val="2549246371"/>
                    </a:ext>
                  </a:extLst>
                </a:gridCol>
                <a:gridCol w="310421">
                  <a:extLst>
                    <a:ext uri="{9D8B030D-6E8A-4147-A177-3AD203B41FA5}">
                      <a16:colId xmlns:a16="http://schemas.microsoft.com/office/drawing/2014/main" val="864857178"/>
                    </a:ext>
                  </a:extLst>
                </a:gridCol>
                <a:gridCol w="310421">
                  <a:extLst>
                    <a:ext uri="{9D8B030D-6E8A-4147-A177-3AD203B41FA5}">
                      <a16:colId xmlns:a16="http://schemas.microsoft.com/office/drawing/2014/main" val="3381914001"/>
                    </a:ext>
                  </a:extLst>
                </a:gridCol>
                <a:gridCol w="310421">
                  <a:extLst>
                    <a:ext uri="{9D8B030D-6E8A-4147-A177-3AD203B41FA5}">
                      <a16:colId xmlns:a16="http://schemas.microsoft.com/office/drawing/2014/main" val="3560746182"/>
                    </a:ext>
                  </a:extLst>
                </a:gridCol>
                <a:gridCol w="310421">
                  <a:extLst>
                    <a:ext uri="{9D8B030D-6E8A-4147-A177-3AD203B41FA5}">
                      <a16:colId xmlns:a16="http://schemas.microsoft.com/office/drawing/2014/main" val="550480036"/>
                    </a:ext>
                  </a:extLst>
                </a:gridCol>
              </a:tblGrid>
              <a:tr h="233640">
                <a:tc gridSpan="5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575258"/>
                  </a:ext>
                </a:extLst>
              </a:tr>
              <a:tr h="26958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938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77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2 – Year 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84253" y="4795106"/>
            <a:ext cx="8701252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Bargain buys -  go shopping and look for offers, can you calculate the price of the item after the discount?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Benchmark percentages - the benchmark percentages are 1%, 10% and 50%. Explain How you find them. To find .....% you divide by ........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Percentage webs -  create a web to show how you can use the benchmark percentages to calculate other percentage of amounts.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3"/>
              </a:rPr>
              <a:t>https://www.bbc.co.uk/bitesize/topics/znjqtfr/articles/zcfyw6f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find a percentage of an amount.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use known fractional equivalences to find percentages of amounts. They will be able to recall how to find common percentages instantly.</a:t>
            </a:r>
          </a:p>
        </p:txBody>
      </p:sp>
      <p:sp>
        <p:nvSpPr>
          <p:cNvPr id="14" name="Rectangle: Rounded Corners 8">
            <a:extLst>
              <a:ext uri="{FF2B5EF4-FFF2-40B4-BE49-F238E27FC236}">
                <a16:creationId xmlns:a16="http://schemas.microsoft.com/office/drawing/2014/main" id="{23888E7F-29BC-EFF3-FE27-242BAC877AD7}"/>
              </a:ext>
            </a:extLst>
          </p:cNvPr>
          <p:cNvSpPr/>
          <p:nvPr/>
        </p:nvSpPr>
        <p:spPr>
          <a:xfrm>
            <a:off x="9156192" y="2409416"/>
            <a:ext cx="2597096" cy="2369848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Equivalent - </a:t>
            </a:r>
            <a:r>
              <a:rPr lang="en-GB" sz="1200" dirty="0">
                <a:solidFill>
                  <a:schemeClr val="bg1"/>
                </a:solidFill>
              </a:rPr>
              <a:t>Have the same value.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Per cent - </a:t>
            </a:r>
            <a:r>
              <a:rPr lang="en-GB" sz="1200" dirty="0">
                <a:solidFill>
                  <a:schemeClr val="bg1"/>
                </a:solidFill>
              </a:rPr>
              <a:t>Parts per 100. It shows the ratio ‘out of 100’.</a:t>
            </a:r>
          </a:p>
        </p:txBody>
      </p:sp>
      <p:pic>
        <p:nvPicPr>
          <p:cNvPr id="22" name="Picture 21" descr="A crossword puzzle with numbers and words&#10;&#10;Description automatically generated">
            <a:extLst>
              <a:ext uri="{FF2B5EF4-FFF2-40B4-BE49-F238E27FC236}">
                <a16:creationId xmlns:a16="http://schemas.microsoft.com/office/drawing/2014/main" id="{16B26344-59F7-B5DA-44A9-CC010337DF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59" y="2546407"/>
            <a:ext cx="7750585" cy="1905690"/>
          </a:xfrm>
          <a:prstGeom prst="rect">
            <a:avLst/>
          </a:prstGeom>
        </p:spPr>
      </p:pic>
      <p:pic>
        <p:nvPicPr>
          <p:cNvPr id="27" name="Picture 26" descr="A diagram of numbers and a number&#10;&#10;Description automatically generated">
            <a:extLst>
              <a:ext uri="{FF2B5EF4-FFF2-40B4-BE49-F238E27FC236}">
                <a16:creationId xmlns:a16="http://schemas.microsoft.com/office/drawing/2014/main" id="{8778064F-70AB-4F46-DF1F-6E616616C6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194" y="5260748"/>
            <a:ext cx="2506976" cy="111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12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</documentManagement>
</p:properties>
</file>

<file path=customXml/itemProps1.xml><?xml version="1.0" encoding="utf-8"?>
<ds:datastoreItem xmlns:ds="http://schemas.openxmlformats.org/officeDocument/2006/customXml" ds:itemID="{0BBF4C61-C305-42E9-9BD4-AFA551FF41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48D08C-A6DC-4325-8301-F926E918F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BA93D3-63DF-4FDE-8E2B-2731FFA96FCA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b0bd8d63-35af-41ee-a04c-1b779836d186"/>
    <ds:schemaRef ds:uri="7a386cfe-e123-4b86-bad4-c6a3ab3e1b7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34823</TotalTime>
  <Words>991</Words>
  <Application>Microsoft Macintosh PowerPoint</Application>
  <PresentationFormat>Widescreen</PresentationFormat>
  <Paragraphs>98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Wardill</dc:creator>
  <cp:lastModifiedBy>Hannah Wardill</cp:lastModifiedBy>
  <cp:revision>10</cp:revision>
  <cp:lastPrinted>2024-06-26T08:02:32Z</cp:lastPrinted>
  <dcterms:created xsi:type="dcterms:W3CDTF">2024-05-20T07:31:14Z</dcterms:created>
  <dcterms:modified xsi:type="dcterms:W3CDTF">2024-08-06T13:29:28Z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