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56" r:id="rId5"/>
    <p:sldId id="262" r:id="rId6"/>
    <p:sldId id="263" r:id="rId7"/>
    <p:sldId id="264" r:id="rId8"/>
    <p:sldId id="265" r:id="rId9"/>
    <p:sldId id="266" r:id="rId10"/>
    <p:sldId id="269" r:id="rId11"/>
    <p:sldId id="268" r:id="rId1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2814AB-AA3C-6747-92D0-1EFFDCD33993}" v="3" dt="2024-08-06T14:35:46.1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3" autoAdjust="0"/>
    <p:restoredTop sz="94692"/>
  </p:normalViewPr>
  <p:slideViewPr>
    <p:cSldViewPr snapToGrid="0">
      <p:cViewPr varScale="1">
        <p:scale>
          <a:sx n="106" d="100"/>
          <a:sy n="106" d="100"/>
        </p:scale>
        <p:origin x="83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Wardill" userId="ff8cab6a-cd88-4bb0-82a0-7f0dbc7eb069" providerId="ADAL" clId="{942814AB-AA3C-6747-92D0-1EFFDCD33993}"/>
    <pc:docChg chg="custSel modSld">
      <pc:chgData name="Hannah Wardill" userId="ff8cab6a-cd88-4bb0-82a0-7f0dbc7eb069" providerId="ADAL" clId="{942814AB-AA3C-6747-92D0-1EFFDCD33993}" dt="2024-08-06T14:35:48.615" v="8" actId="1076"/>
      <pc:docMkLst>
        <pc:docMk/>
      </pc:docMkLst>
      <pc:sldChg chg="modSp mod">
        <pc:chgData name="Hannah Wardill" userId="ff8cab6a-cd88-4bb0-82a0-7f0dbc7eb069" providerId="ADAL" clId="{942814AB-AA3C-6747-92D0-1EFFDCD33993}" dt="2024-08-06T14:34:43.544" v="2" actId="20577"/>
        <pc:sldMkLst>
          <pc:docMk/>
          <pc:sldMk cId="3034648392" sldId="256"/>
        </pc:sldMkLst>
        <pc:spChg chg="mod">
          <ac:chgData name="Hannah Wardill" userId="ff8cab6a-cd88-4bb0-82a0-7f0dbc7eb069" providerId="ADAL" clId="{942814AB-AA3C-6747-92D0-1EFFDCD33993}" dt="2024-08-06T14:34:43.544" v="2" actId="20577"/>
          <ac:spMkLst>
            <pc:docMk/>
            <pc:sldMk cId="3034648392" sldId="256"/>
            <ac:spMk id="12" creationId="{275A6DF2-BA30-FDE6-D47F-091AA6ED52F2}"/>
          </ac:spMkLst>
        </pc:spChg>
      </pc:sldChg>
      <pc:sldChg chg="addSp delSp modSp mod">
        <pc:chgData name="Hannah Wardill" userId="ff8cab6a-cd88-4bb0-82a0-7f0dbc7eb069" providerId="ADAL" clId="{942814AB-AA3C-6747-92D0-1EFFDCD33993}" dt="2024-08-06T14:34:51.037" v="4"/>
        <pc:sldMkLst>
          <pc:docMk/>
          <pc:sldMk cId="411001475" sldId="262"/>
        </pc:sldMkLst>
        <pc:picChg chg="add mod">
          <ac:chgData name="Hannah Wardill" userId="ff8cab6a-cd88-4bb0-82a0-7f0dbc7eb069" providerId="ADAL" clId="{942814AB-AA3C-6747-92D0-1EFFDCD33993}" dt="2024-08-06T14:34:51.037" v="4"/>
          <ac:picMkLst>
            <pc:docMk/>
            <pc:sldMk cId="411001475" sldId="262"/>
            <ac:picMk id="2" creationId="{D3341EF9-40EF-C4EE-AD7D-D30272E22C1E}"/>
          </ac:picMkLst>
        </pc:picChg>
        <pc:picChg chg="del">
          <ac:chgData name="Hannah Wardill" userId="ff8cab6a-cd88-4bb0-82a0-7f0dbc7eb069" providerId="ADAL" clId="{942814AB-AA3C-6747-92D0-1EFFDCD33993}" dt="2024-08-06T14:34:45.117" v="3" actId="478"/>
          <ac:picMkLst>
            <pc:docMk/>
            <pc:sldMk cId="411001475" sldId="262"/>
            <ac:picMk id="12" creationId="{A29324AE-A86C-5BF9-D945-218EE5598660}"/>
          </ac:picMkLst>
        </pc:picChg>
      </pc:sldChg>
      <pc:sldChg chg="modSp mod">
        <pc:chgData name="Hannah Wardill" userId="ff8cab6a-cd88-4bb0-82a0-7f0dbc7eb069" providerId="ADAL" clId="{942814AB-AA3C-6747-92D0-1EFFDCD33993}" dt="2024-08-06T14:35:48.615" v="8" actId="1076"/>
        <pc:sldMkLst>
          <pc:docMk/>
          <pc:sldMk cId="1157500566" sldId="268"/>
        </pc:sldMkLst>
        <pc:spChg chg="mod">
          <ac:chgData name="Hannah Wardill" userId="ff8cab6a-cd88-4bb0-82a0-7f0dbc7eb069" providerId="ADAL" clId="{942814AB-AA3C-6747-92D0-1EFFDCD33993}" dt="2024-08-06T14:35:48.615" v="8" actId="1076"/>
          <ac:spMkLst>
            <pc:docMk/>
            <pc:sldMk cId="1157500566" sldId="268"/>
            <ac:spMk id="3" creationId="{D1A55B65-D741-942B-7059-5FA55DBB2DF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BF7DD-E7D2-4091-9950-4694D05B6285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085F06-18FD-4C6E-BDCC-2B1F30C15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462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085F06-18FD-4C6E-BDCC-2B1F30C15E4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096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085F06-18FD-4C6E-BDCC-2B1F30C15E4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125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F8D45-342D-4D4C-70AA-E21378EDC5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AD17B2-2231-438B-6D7E-4ED3BD649F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D382D-19B0-9782-60A8-833AE3D9C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C7BBE-73C0-C496-8B4A-75FCC2346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98EFF-01FE-C93C-E082-209E3D364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546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A4E1B-78BE-087C-3BA7-ECDB3E680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54ABE3-2E7F-D088-A5B3-D60E5488D7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98586-4034-AAD3-A4E3-FA9058A5F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E468E-3CAB-54D3-5AD5-0A2077832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B9005-F526-E6E5-01D8-5ED6FEFCF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889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44893-1960-62F2-B724-A96672740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D9CE67-ECBA-20AE-EFFB-056A35F8CA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72FFA-083B-FCC6-B4F2-E83E924B7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A0C7E-9D71-A895-7898-7511C10C8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DF42E2-7A00-E33B-ACEB-B452906A0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303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E9E65-6AC8-C39B-8FCE-BEF9FD04B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B9EF9D-F268-1353-0EA3-76C543CBC4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A2430D-BD7B-6C4A-2DC3-5A7E1B1A5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E5DC97-8EC8-6447-7AF1-7C89003EA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118329-940A-D606-BF54-C202D5E7E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AB1B72-5B8F-0BC4-62D2-CB960DB42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867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46920-E3D8-99F6-ADC3-76AE9F8EC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6352BE-4A0D-D6D6-F285-15CBCD86EC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463420-3978-BE03-3FA7-5AAA3B3AD6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96EA41-5C39-5A79-EA7D-3090E7B4E9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25C9AC-452E-8296-9CDA-19753531F1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6A7854-7BCB-1795-A78E-40CAA79F5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13D45A-3A9D-2C29-AE4B-7126E58BC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AA25AD-7FF6-DE62-E74E-AFF945169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59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B7302-7981-D584-40EB-7A48B8F3E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10812F-FCEE-D314-A7F5-0CCE33F93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7A3BD9-1457-9115-1403-3F56DE286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998527-91FB-DA7A-29A9-070BB6067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951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C97466-5B94-113D-7A7C-66CE1982D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F94067-9703-C3BD-8D28-6FA0467B8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9C1BD7-D9E0-D191-AB6E-BD9C66AC4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975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FF853-1F33-A06C-0EAC-DF33187F8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6FEB3-00EC-102E-3A4E-1587B58B6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9C65F7-BF0F-150A-BB57-63A9E5D1A5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5E349-AEB2-A3F3-DA2E-ECE407153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DBA52-67CF-DF95-10B4-FA282D299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A1BFF-856F-9F7F-8483-30DD04B71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923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7F696-8D10-D089-1D4A-A00524D2A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C5E552-6E31-40F6-9D54-611BA1BA31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41B9A8-E88E-91E9-F29E-6023EA3D37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793932-906C-BBA4-CE27-AB164C64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9D92D3-3369-158B-A674-A16FDC2BF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34F4DC-44FB-7C05-ECAF-5C779ED98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057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33832-19DA-FDFF-60D5-EA5FC851D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541D95-F92B-2A06-9EF6-BEE328185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BDD75-0D18-5758-1A31-BC6E05304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8FC11A-26E1-2FDC-7DAB-0E39514EC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F77436-C27F-E3FD-0629-7837166F0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664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120307-BFD9-BCDF-CAD0-9B72D07DD2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6A645F-D96E-2968-F881-32248EE513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49EFD-F9E7-4CA7-678A-B287A29F0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EA8320-6A97-D338-697C-193969E4C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329CBA-EA16-0DB8-D5D3-85098F4EE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502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D23F50-1F1A-360A-730C-9E4355DA2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9C286C-68CC-6A8D-207D-AED398ADE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CB3800-8B59-C7DD-84D0-37000E326D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4B361E-C685-27BD-6D5C-161F75FB9B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1FFD73-9EBA-89FB-E9DF-533C6DFF7E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380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aths-games/hit-the-button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ttrockstars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hyperlink" Target="https://ttrockstars.com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trockstars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hyperlink" Target="https://ttrockstars.com/" TargetMode="External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hyperlink" Target="https://www.topmarks.co.uk/Flash.aspx?f=bingotimesordivide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hyperlink" Target="https://www.bbc.co.uk/bitesize/topics/zhdwxnb/articles/zbqkvwx" TargetMode="External"/><Relationship Id="rId4" Type="http://schemas.openxmlformats.org/officeDocument/2006/relationships/hyperlink" Target="https://phet.colorado.edu/sims/html/fractions-equality/latest/fractions-equality_en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Key Instant Recall Facts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5A6DF2-BA30-FDE6-D47F-091AA6ED52F2}"/>
              </a:ext>
            </a:extLst>
          </p:cNvPr>
          <p:cNvSpPr txBox="1"/>
          <p:nvPr/>
        </p:nvSpPr>
        <p:spPr>
          <a:xfrm>
            <a:off x="404241" y="1330335"/>
            <a:ext cx="11383517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t"/>
            <a:r>
              <a:rPr lang="en-GB" b="1" i="0" u="sng" dirty="0">
                <a:solidFill>
                  <a:srgbClr val="1B1B1B"/>
                </a:solidFill>
                <a:effectLst/>
                <a:latin typeface="+mj-lt"/>
              </a:rPr>
              <a:t>What are KIRFs?</a:t>
            </a:r>
          </a:p>
          <a:p>
            <a:pPr algn="just" fontAlgn="t"/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  <a:p>
            <a:pPr algn="just" fontAlgn="t"/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To develop your child’s fluency and mental maths skills, we are introducing KIRFs (Key Instant Recall Facts) throughout the school. KIRFs are a way of helping your child to learn - by heart -  key facts and information which they need to have </a:t>
            </a:r>
            <a:r>
              <a:rPr lang="en-GB" b="1" i="0" dirty="0">
                <a:solidFill>
                  <a:srgbClr val="1B1B1B"/>
                </a:solidFill>
                <a:effectLst/>
                <a:latin typeface="+mj-lt"/>
              </a:rPr>
              <a:t>instant</a:t>
            </a:r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 recall of. </a:t>
            </a:r>
          </a:p>
          <a:p>
            <a:pPr algn="just" fontAlgn="t"/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  <a:p>
            <a:pPr algn="just" fontAlgn="t"/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KIRFs are designed to support the development of </a:t>
            </a:r>
            <a:r>
              <a:rPr lang="en-GB" b="0" i="0" u="sng" dirty="0">
                <a:solidFill>
                  <a:srgbClr val="1B1B1B"/>
                </a:solidFill>
                <a:effectLst/>
                <a:latin typeface="+mj-lt"/>
              </a:rPr>
              <a:t>mental maths</a:t>
            </a:r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 skills that underpin much of the maths work in our school. They are particularly useful when calculating, adding, subtracting, multiplying or dividing. </a:t>
            </a:r>
            <a:r>
              <a:rPr lang="en-GB" dirty="0">
                <a:solidFill>
                  <a:srgbClr val="1B1B1B"/>
                </a:solidFill>
                <a:latin typeface="+mj-lt"/>
              </a:rPr>
              <a:t>KIRFs</a:t>
            </a:r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 contain number facts such as number bonds and times tables that need constant practise and rehearsal so children can recall them quickly and accurately.</a:t>
            </a:r>
          </a:p>
          <a:p>
            <a:pPr algn="just" fontAlgn="t"/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  <a:p>
            <a:pPr algn="just" fontAlgn="t"/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Instant recall of facts helps enormously with mental agility in maths lessons. When children move onto written calculations, knowing these key facts is very beneficial</a:t>
            </a:r>
            <a:r>
              <a:rPr lang="en-GB" dirty="0">
                <a:solidFill>
                  <a:srgbClr val="1B1B1B"/>
                </a:solidFill>
                <a:latin typeface="+mj-lt"/>
              </a:rPr>
              <a:t> as it reduces the cognitive load needed, allowing the children to focus on the higher-level maths. KIRFs are not about challenging the children but making sure ALL children have key mathematical facts at their fingertips. </a:t>
            </a:r>
          </a:p>
          <a:p>
            <a:pPr algn="just" fontAlgn="t"/>
            <a:endParaRPr lang="en-GB" dirty="0">
              <a:solidFill>
                <a:srgbClr val="1B1B1B"/>
              </a:solidFill>
              <a:latin typeface="+mj-lt"/>
            </a:endParaRPr>
          </a:p>
          <a:p>
            <a:pPr algn="just" fontAlgn="t"/>
            <a:r>
              <a:rPr lang="en-GB" b="1" u="sng" dirty="0"/>
              <a:t>The secret to success is practising little and often</a:t>
            </a:r>
            <a:r>
              <a:rPr lang="en-GB" dirty="0"/>
              <a:t>. Can you practise these KIRFs while walking to school or during a car journey? You do not need to practise them all at once; perhaps you could have a fact of the day.</a:t>
            </a:r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34648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School Overview</a:t>
            </a:r>
          </a:p>
        </p:txBody>
      </p:sp>
      <p:pic>
        <p:nvPicPr>
          <p:cNvPr id="2" name="Picture 1" descr="A table of multicolored numbers&#10;&#10;Description automatically generated">
            <a:extLst>
              <a:ext uri="{FF2B5EF4-FFF2-40B4-BE49-F238E27FC236}">
                <a16:creationId xmlns:a16="http://schemas.microsoft.com/office/drawing/2014/main" id="{D3341EF9-40EF-C4EE-AD7D-D30272E22C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04" y="1330335"/>
            <a:ext cx="11364992" cy="4692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01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Autumn Term 1 – Year 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294526" y="4507631"/>
            <a:ext cx="11247436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u="sng" dirty="0"/>
              <a:t>Activities that can be done at home:</a:t>
            </a:r>
          </a:p>
          <a:p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Chants - Practice chanting the number bonds.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Make a poster – We use lots of concrete, pictorial and abstract methods in school. Your child could make a poster showing different methods to make the number bonds to 100.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Use your number bonds to 10 – Think about your number bonds to 10 and how they might help you. E.g.4+6=10 therefore 40+60=100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hlinkClick r:id="rId3"/>
              </a:rPr>
              <a:t>https://www.topmarks.co.uk/maths-games/hit-the-button</a:t>
            </a:r>
            <a:r>
              <a:rPr lang="en-GB" sz="1600" dirty="0"/>
              <a:t>  for number bonds to 100.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17B7A-7781-EAF9-9DD2-30B93E584419}"/>
              </a:ext>
            </a:extLst>
          </p:cNvPr>
          <p:cNvSpPr/>
          <p:nvPr/>
        </p:nvSpPr>
        <p:spPr>
          <a:xfrm>
            <a:off x="8827793" y="2426837"/>
            <a:ext cx="2825437" cy="2614395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u="sng" dirty="0">
                <a:solidFill>
                  <a:schemeClr val="bg1"/>
                </a:solidFill>
              </a:rPr>
              <a:t>Key vocabulary:</a:t>
            </a:r>
          </a:p>
          <a:p>
            <a:r>
              <a:rPr lang="en-GB" sz="1000" b="1" u="sng" dirty="0">
                <a:solidFill>
                  <a:schemeClr val="bg1"/>
                </a:solidFill>
              </a:rPr>
              <a:t>  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Add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Equals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Total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The same as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Subtract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Take away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The difference</a:t>
            </a:r>
          </a:p>
          <a:p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know the number bonds to 100.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0F2212F-F732-70C7-78FA-7832783CC362}"/>
              </a:ext>
            </a:extLst>
          </p:cNvPr>
          <p:cNvSpPr txBox="1"/>
          <p:nvPr/>
        </p:nvSpPr>
        <p:spPr>
          <a:xfrm>
            <a:off x="720130" y="1427040"/>
            <a:ext cx="10734615" cy="646331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dirty="0"/>
              <a:t>Number bonds show us how numbers join together. They are very important for addition and subtraction.</a:t>
            </a:r>
          </a:p>
          <a:p>
            <a:pPr algn="ctr"/>
            <a:r>
              <a:rPr lang="en-GB" dirty="0"/>
              <a:t>This half term, we would like the children to practice their number bonds to 100.</a:t>
            </a:r>
            <a:endParaRPr lang="en-GB" sz="2000" i="1" dirty="0"/>
          </a:p>
        </p:txBody>
      </p:sp>
      <p:pic>
        <p:nvPicPr>
          <p:cNvPr id="11" name="Picture 10" descr="A screenshot of a test&#10;&#10;Description automatically generated">
            <a:extLst>
              <a:ext uri="{FF2B5EF4-FFF2-40B4-BE49-F238E27FC236}">
                <a16:creationId xmlns:a16="http://schemas.microsoft.com/office/drawing/2014/main" id="{B21FD038-0660-9507-296A-39DA9299FC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73" y="2499026"/>
            <a:ext cx="6210300" cy="177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870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Autumn Term 2 – Year 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284252" y="5010982"/>
            <a:ext cx="10742329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endParaRPr lang="en-GB" sz="14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Chants- Practice chanting the times table.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Double your 3’s (for your 6’s) – 3x4=12 double 12 equals 24. So 6x4=24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Use 10 times table (for your 9’s) – Multiply a number by 10 then subtract off the original number. E.g. 7x10=70 subtract off the original number 70-7=63 so 9x7=63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hlinkClick r:id="rId3"/>
              </a:rPr>
              <a:t>https://ttrockstars.com/</a:t>
            </a:r>
            <a:r>
              <a:rPr lang="en-GB" sz="1400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know the 6- &amp; 9-times tables (x and ÷).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FF5F26-7571-8B57-7B2D-A12C97395DA3}"/>
              </a:ext>
            </a:extLst>
          </p:cNvPr>
          <p:cNvSpPr txBox="1"/>
          <p:nvPr/>
        </p:nvSpPr>
        <p:spPr>
          <a:xfrm>
            <a:off x="495926" y="1431519"/>
            <a:ext cx="11126579" cy="584775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A times table is a list of multiples of the given number. They are very important for many calculations. This half term, the children will be learning their 6- and 9-times tables including the division facts.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0A747E0-2F93-D744-4130-EA9B410D13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25" y="2139584"/>
            <a:ext cx="4891557" cy="2634854"/>
          </a:xfrm>
          <a:prstGeom prst="rect">
            <a:avLst/>
          </a:prstGeom>
        </p:spPr>
      </p:pic>
      <p:pic>
        <p:nvPicPr>
          <p:cNvPr id="13" name="Picture 12" descr="A blue and pink letters on a black background&#10;&#10;Description automatically generated">
            <a:extLst>
              <a:ext uri="{FF2B5EF4-FFF2-40B4-BE49-F238E27FC236}">
                <a16:creationId xmlns:a16="http://schemas.microsoft.com/office/drawing/2014/main" id="{45227332-E407-1245-C3D7-B4EB108635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2334" y="407032"/>
            <a:ext cx="1405922" cy="490047"/>
          </a:xfrm>
          <a:prstGeom prst="rect">
            <a:avLst/>
          </a:prstGeom>
        </p:spPr>
      </p:pic>
      <p:sp>
        <p:nvSpPr>
          <p:cNvPr id="14" name="Rectangle: Rounded Corners 8">
            <a:extLst>
              <a:ext uri="{FF2B5EF4-FFF2-40B4-BE49-F238E27FC236}">
                <a16:creationId xmlns:a16="http://schemas.microsoft.com/office/drawing/2014/main" id="{F1F0CBC8-4B58-70E3-50BD-6662089A4DA5}"/>
              </a:ext>
            </a:extLst>
          </p:cNvPr>
          <p:cNvSpPr/>
          <p:nvPr/>
        </p:nvSpPr>
        <p:spPr>
          <a:xfrm>
            <a:off x="5650955" y="3178734"/>
            <a:ext cx="1868261" cy="1742215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bg1"/>
                </a:solidFill>
              </a:rPr>
              <a:t>Key vocabulary:</a:t>
            </a:r>
          </a:p>
          <a:p>
            <a:pPr algn="ctr"/>
            <a:r>
              <a:rPr lang="en-GB" sz="900" b="1" u="sng" dirty="0">
                <a:solidFill>
                  <a:schemeClr val="bg1"/>
                </a:solidFill>
              </a:rPr>
              <a:t>  </a:t>
            </a:r>
            <a:endParaRPr lang="en-GB" sz="1400" dirty="0">
              <a:solidFill>
                <a:schemeClr val="bg1"/>
              </a:solidFill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Multiply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Times 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Divide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Shared by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Equals </a:t>
            </a:r>
          </a:p>
        </p:txBody>
      </p:sp>
      <p:pic>
        <p:nvPicPr>
          <p:cNvPr id="18" name="Picture 17" descr="A table of maths with numbers&#10;&#10;Description automatically generated">
            <a:extLst>
              <a:ext uri="{FF2B5EF4-FFF2-40B4-BE49-F238E27FC236}">
                <a16:creationId xmlns:a16="http://schemas.microsoft.com/office/drawing/2014/main" id="{595A13BA-B51A-6E07-B5E8-5E5CE5BB4A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743" y="2506716"/>
            <a:ext cx="4195395" cy="306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423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Spring Term 1 – Year 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341297" y="5226425"/>
            <a:ext cx="1138351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Chants- Practice chanting the times table.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Look for patterns – The 11 times table follows a pattern. Can you spot it?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Use your other times tables – You’ve already learnt most of your other times tables. All of these included your 7’s &amp; 11’s. Use them to help.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i="1" dirty="0">
                <a:hlinkClick r:id="rId4"/>
              </a:rPr>
              <a:t>https://ttrockstars.com/</a:t>
            </a:r>
            <a:r>
              <a:rPr lang="en-GB" sz="1400" i="1" dirty="0"/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17B7A-7781-EAF9-9DD2-30B93E584419}"/>
              </a:ext>
            </a:extLst>
          </p:cNvPr>
          <p:cNvSpPr/>
          <p:nvPr/>
        </p:nvSpPr>
        <p:spPr>
          <a:xfrm>
            <a:off x="5650955" y="3178734"/>
            <a:ext cx="1868261" cy="1742215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bg1"/>
                </a:solidFill>
              </a:rPr>
              <a:t>Key vocabulary:</a:t>
            </a:r>
          </a:p>
          <a:p>
            <a:pPr algn="ctr"/>
            <a:r>
              <a:rPr lang="en-GB" sz="900" b="1" u="sng" dirty="0">
                <a:solidFill>
                  <a:schemeClr val="bg1"/>
                </a:solidFill>
              </a:rPr>
              <a:t>  </a:t>
            </a:r>
            <a:endParaRPr lang="en-GB" sz="1400" dirty="0">
              <a:solidFill>
                <a:schemeClr val="bg1"/>
              </a:solidFill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Multiply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Times 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Divide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Shared by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Equals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know the 7- &amp; 11-times tables (x and ÷).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25EE58F-F906-08A7-8388-2B94434A8B68}"/>
              </a:ext>
            </a:extLst>
          </p:cNvPr>
          <p:cNvSpPr txBox="1"/>
          <p:nvPr/>
        </p:nvSpPr>
        <p:spPr>
          <a:xfrm>
            <a:off x="300835" y="1406718"/>
            <a:ext cx="11573206" cy="707886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A times table is a list of multiples of the given number. They are very important for many calculations. This half term, the children will be learning their 7- and 11-times tables including the division facts.</a:t>
            </a:r>
          </a:p>
        </p:txBody>
      </p:sp>
      <p:pic>
        <p:nvPicPr>
          <p:cNvPr id="15" name="Picture 14" descr="A blue and pink letters on a black background&#10;&#10;Description automatically generated">
            <a:extLst>
              <a:ext uri="{FF2B5EF4-FFF2-40B4-BE49-F238E27FC236}">
                <a16:creationId xmlns:a16="http://schemas.microsoft.com/office/drawing/2014/main" id="{260A70CB-FFB5-6030-3372-8FCC660D67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2334" y="407032"/>
            <a:ext cx="1405922" cy="490047"/>
          </a:xfrm>
          <a:prstGeom prst="rect">
            <a:avLst/>
          </a:prstGeom>
        </p:spPr>
      </p:pic>
      <p:pic>
        <p:nvPicPr>
          <p:cNvPr id="11" name="Picture 10" descr="A table of maths&#10;&#10;Description automatically generated">
            <a:extLst>
              <a:ext uri="{FF2B5EF4-FFF2-40B4-BE49-F238E27FC236}">
                <a16:creationId xmlns:a16="http://schemas.microsoft.com/office/drawing/2014/main" id="{5A126865-603A-FB1E-0204-8CC94B0F9F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1876" y="2555283"/>
            <a:ext cx="4032938" cy="2989119"/>
          </a:xfrm>
          <a:prstGeom prst="rect">
            <a:avLst/>
          </a:prstGeom>
        </p:spPr>
      </p:pic>
      <p:pic>
        <p:nvPicPr>
          <p:cNvPr id="16" name="Picture 15" descr="A math test with buttons&#10;&#10;Description automatically generated with medium confidence">
            <a:extLst>
              <a:ext uri="{FF2B5EF4-FFF2-40B4-BE49-F238E27FC236}">
                <a16:creationId xmlns:a16="http://schemas.microsoft.com/office/drawing/2014/main" id="{15E64926-E6E8-2492-A0F3-757BC4E8A6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66" y="2310843"/>
            <a:ext cx="4949806" cy="247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772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Spring Term 2 – Year 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284252" y="5469143"/>
            <a:ext cx="9857359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Speed Challenge – Take two packs of playing cards and remove the kings. Shuffle the packs and turn over two cards and ask your child to multiply the numbers together (Ace=1, Jack = 11, Queen = 12). How many questions can they answer correctly in 2 minutes? Practice regularly and see if they can beat their high score.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i="1" dirty="0">
                <a:hlinkClick r:id="rId3"/>
              </a:rPr>
              <a:t>https://ttrockstars.com/</a:t>
            </a:r>
            <a:r>
              <a:rPr lang="en-GB" sz="1400" i="1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know the multiplication and division facts up to 12 x 12.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144223A-7BB1-1446-B5E6-2BD10318317C}"/>
              </a:ext>
            </a:extLst>
          </p:cNvPr>
          <p:cNvSpPr txBox="1"/>
          <p:nvPr/>
        </p:nvSpPr>
        <p:spPr>
          <a:xfrm>
            <a:off x="396187" y="1514866"/>
            <a:ext cx="11573206" cy="707886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A times table is a list of multiples of the given number. They are very important for many calculations. This half term, the children will be practicing their multiplication and division facts up to 12x12.</a:t>
            </a:r>
          </a:p>
        </p:txBody>
      </p:sp>
      <p:pic>
        <p:nvPicPr>
          <p:cNvPr id="19" name="Picture 18" descr="A blue and pink letters on a black background&#10;&#10;Description automatically generated">
            <a:extLst>
              <a:ext uri="{FF2B5EF4-FFF2-40B4-BE49-F238E27FC236}">
                <a16:creationId xmlns:a16="http://schemas.microsoft.com/office/drawing/2014/main" id="{004446E0-8B72-0CAF-DAAD-97E4127185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7177" y="414347"/>
            <a:ext cx="1405922" cy="490047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B2207157-11DC-8BA0-5036-3E4153B4FAC9}"/>
              </a:ext>
            </a:extLst>
          </p:cNvPr>
          <p:cNvSpPr/>
          <p:nvPr/>
        </p:nvSpPr>
        <p:spPr>
          <a:xfrm>
            <a:off x="5062894" y="3774624"/>
            <a:ext cx="1868261" cy="1742215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bg1"/>
                </a:solidFill>
              </a:rPr>
              <a:t>Key vocabulary:</a:t>
            </a:r>
          </a:p>
          <a:p>
            <a:pPr algn="ctr"/>
            <a:r>
              <a:rPr lang="en-GB" sz="900" b="1" u="sng" dirty="0">
                <a:solidFill>
                  <a:schemeClr val="bg1"/>
                </a:solidFill>
              </a:rPr>
              <a:t>  </a:t>
            </a:r>
            <a:endParaRPr lang="en-GB" sz="1400" dirty="0">
              <a:solidFill>
                <a:schemeClr val="bg1"/>
              </a:solidFill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Multiply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Times 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Divide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Shared by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Equals </a:t>
            </a:r>
          </a:p>
        </p:txBody>
      </p:sp>
      <p:pic>
        <p:nvPicPr>
          <p:cNvPr id="9" name="Picture 8" descr="A math exercise with numbers and a number line&#10;&#10;Description automatically generated with medium confidence">
            <a:extLst>
              <a:ext uri="{FF2B5EF4-FFF2-40B4-BE49-F238E27FC236}">
                <a16:creationId xmlns:a16="http://schemas.microsoft.com/office/drawing/2014/main" id="{1D0FECFC-C26C-923D-A420-67FA184427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66" y="2372444"/>
            <a:ext cx="4288245" cy="2026426"/>
          </a:xfrm>
          <a:prstGeom prst="rect">
            <a:avLst/>
          </a:prstGeom>
        </p:spPr>
      </p:pic>
      <p:pic>
        <p:nvPicPr>
          <p:cNvPr id="13" name="Picture 12" descr="A table of numbers with orange border&#10;&#10;Description automatically generated">
            <a:extLst>
              <a:ext uri="{FF2B5EF4-FFF2-40B4-BE49-F238E27FC236}">
                <a16:creationId xmlns:a16="http://schemas.microsoft.com/office/drawing/2014/main" id="{CB53B99B-35FD-9EFC-0042-EDC4B7CE9D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838" y="2309914"/>
            <a:ext cx="4543606" cy="335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812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Summer Term 1 – Year 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393812" y="4943025"/>
            <a:ext cx="7000631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Use place value charts to practice multiplying and dividing numbers by 10 and 100. *</a:t>
            </a:r>
            <a:r>
              <a:rPr lang="en-GB" sz="1400" i="1" dirty="0"/>
              <a:t>We teach that the number moves to the left and the right, not the decimal point.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Buy one get three free – If your child knows one fact (e.g. 12 x 4 = 48), can they tell you the other three facts in the same fact family?</a:t>
            </a:r>
            <a:r>
              <a:rPr lang="en-GB" sz="1400" i="1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 </a:t>
            </a:r>
            <a:r>
              <a:rPr lang="en-GB" sz="1400" i="1" dirty="0">
                <a:hlinkClick r:id="rId3"/>
              </a:rPr>
              <a:t>https://ttrockstars.com/</a:t>
            </a:r>
            <a:r>
              <a:rPr lang="en-GB" sz="1400" i="1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i="1" dirty="0">
                <a:hlinkClick r:id="rId4"/>
              </a:rPr>
              <a:t>https://www.topmarks.co.uk/Flash.aspx?f=bingotimesordivide</a:t>
            </a:r>
            <a:r>
              <a:rPr lang="en-GB" sz="1400" i="1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can multiply and divide a single digit by 10 &amp; 100.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144223A-7BB1-1446-B5E6-2BD10318317C}"/>
              </a:ext>
            </a:extLst>
          </p:cNvPr>
          <p:cNvSpPr txBox="1"/>
          <p:nvPr/>
        </p:nvSpPr>
        <p:spPr>
          <a:xfrm>
            <a:off x="396187" y="1514866"/>
            <a:ext cx="11573206" cy="400110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This half term, the children should practice how to multiply and divide a single digit by 10 and 100.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153E479-ACE4-BA5E-B2ED-4165D91CB22D}"/>
              </a:ext>
            </a:extLst>
          </p:cNvPr>
          <p:cNvSpPr/>
          <p:nvPr/>
        </p:nvSpPr>
        <p:spPr>
          <a:xfrm>
            <a:off x="5526182" y="2912524"/>
            <a:ext cx="1868261" cy="1742215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bg1"/>
                </a:solidFill>
              </a:rPr>
              <a:t>Key vocabulary:</a:t>
            </a:r>
          </a:p>
          <a:p>
            <a:pPr algn="ctr"/>
            <a:r>
              <a:rPr lang="en-GB" sz="900" b="1" u="sng" dirty="0">
                <a:solidFill>
                  <a:schemeClr val="bg1"/>
                </a:solidFill>
              </a:rPr>
              <a:t>  </a:t>
            </a:r>
            <a:endParaRPr lang="en-GB" sz="1400" dirty="0">
              <a:solidFill>
                <a:schemeClr val="bg1"/>
              </a:solidFill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Multiply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Times 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Divide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Shared by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Equals </a:t>
            </a:r>
          </a:p>
        </p:txBody>
      </p:sp>
      <p:pic>
        <p:nvPicPr>
          <p:cNvPr id="2" name="Picture 1" descr="A blue and pink letters on a black background&#10;&#10;Description automatically generated">
            <a:extLst>
              <a:ext uri="{FF2B5EF4-FFF2-40B4-BE49-F238E27FC236}">
                <a16:creationId xmlns:a16="http://schemas.microsoft.com/office/drawing/2014/main" id="{52C565B1-8F7B-23E9-C3CC-B1610205D7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6053" y="409209"/>
            <a:ext cx="1405922" cy="490047"/>
          </a:xfrm>
          <a:prstGeom prst="rect">
            <a:avLst/>
          </a:prstGeom>
        </p:spPr>
      </p:pic>
      <p:pic>
        <p:nvPicPr>
          <p:cNvPr id="11" name="Picture 10" descr="A math problem with numbers and circles&#10;&#10;Description automatically generated with medium confidence">
            <a:extLst>
              <a:ext uri="{FF2B5EF4-FFF2-40B4-BE49-F238E27FC236}">
                <a16:creationId xmlns:a16="http://schemas.microsoft.com/office/drawing/2014/main" id="{6067A4E2-2463-E063-9482-7DB115AD69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04" y="2121710"/>
            <a:ext cx="5051238" cy="2678889"/>
          </a:xfrm>
          <a:prstGeom prst="rect">
            <a:avLst/>
          </a:prstGeom>
        </p:spPr>
      </p:pic>
      <p:pic>
        <p:nvPicPr>
          <p:cNvPr id="15" name="Picture 14" descr="A table of math equations&#10;&#10;Description automatically generated">
            <a:extLst>
              <a:ext uri="{FF2B5EF4-FFF2-40B4-BE49-F238E27FC236}">
                <a16:creationId xmlns:a16="http://schemas.microsoft.com/office/drawing/2014/main" id="{D4D9329D-307A-6565-1BBA-086E544B70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273" y="2354258"/>
            <a:ext cx="4091342" cy="3061452"/>
          </a:xfrm>
          <a:prstGeom prst="rect">
            <a:avLst/>
          </a:prstGeom>
        </p:spPr>
      </p:pic>
      <p:pic>
        <p:nvPicPr>
          <p:cNvPr id="19" name="Picture 18" descr="A multicolored rectangular chart with numbers&#10;&#10;Description automatically generated">
            <a:extLst>
              <a:ext uri="{FF2B5EF4-FFF2-40B4-BE49-F238E27FC236}">
                <a16:creationId xmlns:a16="http://schemas.microsoft.com/office/drawing/2014/main" id="{0F05E284-8600-8B62-2611-42D04C4A486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0459" y="5412989"/>
            <a:ext cx="1295594" cy="113787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820B0AA7-DEEA-512C-FB47-7A327ACEE49B}"/>
              </a:ext>
            </a:extLst>
          </p:cNvPr>
          <p:cNvSpPr txBox="1"/>
          <p:nvPr/>
        </p:nvSpPr>
        <p:spPr>
          <a:xfrm>
            <a:off x="9401549" y="5491562"/>
            <a:ext cx="198434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200" i="1" dirty="0"/>
              <a:t>Remember, when multiplying, the number moves to the left. When dividing, the number moves to the right. </a:t>
            </a:r>
          </a:p>
        </p:txBody>
      </p:sp>
    </p:spTree>
    <p:extLst>
      <p:ext uri="{BB962C8B-B14F-4D97-AF65-F5344CB8AC3E}">
        <p14:creationId xmlns:p14="http://schemas.microsoft.com/office/powerpoint/2010/main" val="25614533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Summer Term 2 – Year 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334542" y="5375851"/>
            <a:ext cx="11383517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endParaRPr lang="en-GB" sz="14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Create fraction cards using paper to show how different fractions are equivalent.</a:t>
            </a:r>
          </a:p>
          <a:p>
            <a:r>
              <a:rPr lang="en-GB" sz="1400" dirty="0">
                <a:hlinkClick r:id="rId4"/>
              </a:rPr>
              <a:t>https://phet.colorado.edu/sims/html/fractions-equality/latest/fractions-equality_en.html</a:t>
            </a:r>
            <a:endParaRPr lang="en-GB" sz="1400" dirty="0"/>
          </a:p>
          <a:p>
            <a:r>
              <a:rPr lang="en-GB" sz="1400" dirty="0">
                <a:hlinkClick r:id="rId5"/>
              </a:rPr>
              <a:t>https://www.bbc.co.uk/bitesize/topics/zhdwxnb/articles/zbqkvwx</a:t>
            </a:r>
            <a:r>
              <a:rPr lang="en-GB" sz="1400" dirty="0"/>
              <a:t> 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17B7A-7781-EAF9-9DD2-30B93E584419}"/>
              </a:ext>
            </a:extLst>
          </p:cNvPr>
          <p:cNvSpPr/>
          <p:nvPr/>
        </p:nvSpPr>
        <p:spPr>
          <a:xfrm>
            <a:off x="5077025" y="3593132"/>
            <a:ext cx="1806149" cy="1828028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bg1"/>
                </a:solidFill>
              </a:rPr>
              <a:t>Key vocabulary:</a:t>
            </a:r>
          </a:p>
          <a:p>
            <a:pPr algn="ctr"/>
            <a:endParaRPr lang="en-GB" sz="1400" b="1" u="sng" dirty="0">
              <a:solidFill>
                <a:schemeClr val="bg1"/>
              </a:solidFill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Equivalent</a:t>
            </a:r>
            <a:endParaRPr lang="en-GB" sz="1000" b="1" u="sng" dirty="0">
              <a:solidFill>
                <a:schemeClr val="bg1"/>
              </a:solidFill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Equal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The same as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Numerator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Denominator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can recognise simple equivalent fractions</a:t>
            </a:r>
            <a:endParaRPr lang="en-GB" sz="2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863AFD8-9980-4923-7AB5-5CD6C253ADA9}"/>
              </a:ext>
            </a:extLst>
          </p:cNvPr>
          <p:cNvSpPr txBox="1"/>
          <p:nvPr/>
        </p:nvSpPr>
        <p:spPr>
          <a:xfrm>
            <a:off x="334542" y="1427704"/>
            <a:ext cx="11573206" cy="584775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When two fractions have different numerators and denominators to one another but share the same</a:t>
            </a:r>
          </a:p>
          <a:p>
            <a:pPr algn="ctr"/>
            <a:r>
              <a:rPr lang="en-GB" sz="1600" dirty="0"/>
              <a:t>numerical value, they are called ‘equivalent fractions’. The aim is to be able to recall some of these instantly.</a:t>
            </a:r>
          </a:p>
        </p:txBody>
      </p:sp>
      <p:pic>
        <p:nvPicPr>
          <p:cNvPr id="11" name="Picture 10" descr="A colorful math wall with numbers&#10;&#10;Description automatically generated">
            <a:extLst>
              <a:ext uri="{FF2B5EF4-FFF2-40B4-BE49-F238E27FC236}">
                <a16:creationId xmlns:a16="http://schemas.microsoft.com/office/drawing/2014/main" id="{94743DA6-250F-D9E0-36E3-E8B39F9867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994" y="2147163"/>
            <a:ext cx="4748381" cy="3678780"/>
          </a:xfrm>
          <a:prstGeom prst="rect">
            <a:avLst/>
          </a:prstGeom>
          <a:ln w="19050">
            <a:solidFill>
              <a:schemeClr val="accent1">
                <a:shade val="50000"/>
              </a:schemeClr>
            </a:solidFill>
          </a:ln>
        </p:spPr>
      </p:pic>
      <p:pic>
        <p:nvPicPr>
          <p:cNvPr id="15" name="Picture 14" descr="A pizza with different toppings&#10;&#10;Description automatically generated">
            <a:extLst>
              <a:ext uri="{FF2B5EF4-FFF2-40B4-BE49-F238E27FC236}">
                <a16:creationId xmlns:a16="http://schemas.microsoft.com/office/drawing/2014/main" id="{24277144-8786-83C4-B57F-321D8ED0C6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01" y="2105477"/>
            <a:ext cx="4624777" cy="162431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E63BA5B-311E-E0AE-5586-868A5CFAF91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126" y="3752820"/>
            <a:ext cx="2489200" cy="73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500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24483E5FA8AA40A59E0D79022E6F50" ma:contentTypeVersion="15" ma:contentTypeDescription="Create a new document." ma:contentTypeScope="" ma:versionID="441ae4f826e6322ed45ee9b9ed31be98">
  <xsd:schema xmlns:xsd="http://www.w3.org/2001/XMLSchema" xmlns:xs="http://www.w3.org/2001/XMLSchema" xmlns:p="http://schemas.microsoft.com/office/2006/metadata/properties" xmlns:ns2="7a386cfe-e123-4b86-bad4-c6a3ab3e1b75" xmlns:ns3="b0bd8d63-35af-41ee-a04c-1b779836d186" targetNamespace="http://schemas.microsoft.com/office/2006/metadata/properties" ma:root="true" ma:fieldsID="82ae354a87e7e17ee92e607da272561b" ns2:_="" ns3:_="">
    <xsd:import namespace="7a386cfe-e123-4b86-bad4-c6a3ab3e1b75"/>
    <xsd:import namespace="b0bd8d63-35af-41ee-a04c-1b779836d18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386cfe-e123-4b86-bad4-c6a3ab3e1b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73260bc9-6cb0-4cad-a74f-8ad6b715f9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bd8d63-35af-41ee-a04c-1b779836d186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45fe33ed-6782-4b76-a952-fdfb779c4b05}" ma:internalName="TaxCatchAll" ma:showField="CatchAllData" ma:web="b0bd8d63-35af-41ee-a04c-1b779836d18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a386cfe-e123-4b86-bad4-c6a3ab3e1b75">
      <Terms xmlns="http://schemas.microsoft.com/office/infopath/2007/PartnerControls"/>
    </lcf76f155ced4ddcb4097134ff3c332f>
    <TaxCatchAll xmlns="b0bd8d63-35af-41ee-a04c-1b779836d186" xsi:nil="true"/>
  </documentManagement>
</p:properties>
</file>

<file path=customXml/itemProps1.xml><?xml version="1.0" encoding="utf-8"?>
<ds:datastoreItem xmlns:ds="http://schemas.openxmlformats.org/officeDocument/2006/customXml" ds:itemID="{B648D08C-A6DC-4325-8301-F926E918FF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a386cfe-e123-4b86-bad4-c6a3ab3e1b75"/>
    <ds:schemaRef ds:uri="b0bd8d63-35af-41ee-a04c-1b779836d1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BBF4C61-C305-42E9-9BD4-AFA551FF416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BBA93D3-63DF-4FDE-8E2B-2731FFA96FCA}">
  <ds:schemaRefs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purl.org/dc/terms/"/>
    <ds:schemaRef ds:uri="b0bd8d63-35af-41ee-a04c-1b779836d186"/>
    <ds:schemaRef ds:uri="http://purl.org/dc/elements/1.1/"/>
    <ds:schemaRef ds:uri="http://www.w3.org/XML/1998/namespace"/>
    <ds:schemaRef ds:uri="http://schemas.openxmlformats.org/package/2006/metadata/core-properties"/>
    <ds:schemaRef ds:uri="7a386cfe-e123-4b86-bad4-c6a3ab3e1b7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26288</TotalTime>
  <Words>1118</Words>
  <Application>Microsoft Macintosh PowerPoint</Application>
  <PresentationFormat>Widescreen</PresentationFormat>
  <Paragraphs>109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Wardill</dc:creator>
  <cp:lastModifiedBy>Hannah Wardill</cp:lastModifiedBy>
  <cp:revision>7</cp:revision>
  <cp:lastPrinted>2024-06-26T08:02:32Z</cp:lastPrinted>
  <dcterms:created xsi:type="dcterms:W3CDTF">2024-05-20T07:31:14Z</dcterms:created>
  <dcterms:modified xsi:type="dcterms:W3CDTF">2024-08-06T14:35:53Z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0x0101009324483E5FA8AA40A59E0D79022E6F50</vt:lpwstr>
  </property>
  <property fmtid="{D5CDD505-2E9C-101B-9397-08002B2CF9AE}" pid="3" name="MediaServiceImageTags">
    <vt:lpwstr/>
  </property>
</Properties>
</file>